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8" r:id="rId3"/>
    <p:sldId id="262" r:id="rId4"/>
    <p:sldId id="303" r:id="rId5"/>
    <p:sldId id="296" r:id="rId6"/>
    <p:sldId id="306" r:id="rId7"/>
    <p:sldId id="307" r:id="rId8"/>
    <p:sldId id="308" r:id="rId9"/>
    <p:sldId id="300" r:id="rId10"/>
    <p:sldId id="301" r:id="rId11"/>
    <p:sldId id="305" r:id="rId12"/>
    <p:sldId id="302" r:id="rId13"/>
    <p:sldId id="304" r:id="rId14"/>
  </p:sldIdLst>
  <p:sldSz cx="9144000" cy="5143500" type="screen16x9"/>
  <p:notesSz cx="6858000" cy="9144000"/>
  <p:embeddedFontLst>
    <p:embeddedFont>
      <p:font typeface="Raleway" pitchFamily="2" charset="0"/>
      <p:regular r:id="rId16"/>
      <p:bold r:id="rId17"/>
      <p:italic r:id="rId18"/>
      <p:boldItalic r:id="rId19"/>
    </p:embeddedFont>
    <p:embeddedFont>
      <p:font typeface="Sorts Mill Goudy" panose="020B0604020202020204" charset="0"/>
      <p:regular r:id="rId20"/>
      <p: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6DFBE-EE22-46AB-852C-BC9940E3D144}">
  <a:tblStyle styleId="{A6D6DFBE-EE22-46AB-852C-BC9940E3D1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66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f4568a554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f4568a554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f4568a55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ef4568a554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ef5b63b6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ef5b63b6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76100" y="453750"/>
            <a:ext cx="8791800" cy="423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-11443" y="23"/>
            <a:ext cx="9155454" cy="5178252"/>
            <a:chOff x="-11443" y="23"/>
            <a:chExt cx="9155454" cy="5178252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-11443" y="23"/>
              <a:ext cx="667922" cy="667921"/>
              <a:chOff x="3781425" y="2401887"/>
              <a:chExt cx="322263" cy="322262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 rot="10800000">
              <a:off x="8476090" y="4510354"/>
              <a:ext cx="667922" cy="667921"/>
              <a:chOff x="3781425" y="2401887"/>
              <a:chExt cx="322263" cy="322262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072475" y="1204125"/>
            <a:ext cx="5065800" cy="21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072475" y="3529875"/>
            <a:ext cx="5065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3"/>
          <p:cNvSpPr/>
          <p:nvPr/>
        </p:nvSpPr>
        <p:spPr>
          <a:xfrm>
            <a:off x="176100" y="213300"/>
            <a:ext cx="8791800" cy="4716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97" name="Google Shape;297;p23"/>
          <p:cNvGrpSpPr/>
          <p:nvPr/>
        </p:nvGrpSpPr>
        <p:grpSpPr>
          <a:xfrm>
            <a:off x="-140533" y="-128758"/>
            <a:ext cx="9425066" cy="5401016"/>
            <a:chOff x="-140533" y="-128758"/>
            <a:chExt cx="9425066" cy="5401016"/>
          </a:xfrm>
        </p:grpSpPr>
        <p:grpSp>
          <p:nvGrpSpPr>
            <p:cNvPr id="298" name="Google Shape;298;p23"/>
            <p:cNvGrpSpPr/>
            <p:nvPr/>
          </p:nvGrpSpPr>
          <p:grpSpPr>
            <a:xfrm rot="-2700000">
              <a:off x="-61761" y="4813139"/>
              <a:ext cx="380347" cy="380346"/>
              <a:chOff x="8575868" y="353129"/>
              <a:chExt cx="591870" cy="591870"/>
            </a:xfrm>
          </p:grpSpPr>
          <p:sp>
            <p:nvSpPr>
              <p:cNvPr id="299" name="Google Shape;299;p23"/>
              <p:cNvSpPr/>
              <p:nvPr/>
            </p:nvSpPr>
            <p:spPr>
              <a:xfrm>
                <a:off x="8575868" y="353129"/>
                <a:ext cx="591870" cy="5918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46" extrusionOk="0">
                    <a:moveTo>
                      <a:pt x="18" y="927"/>
                    </a:moveTo>
                    <a:lnTo>
                      <a:pt x="928" y="927"/>
                    </a:lnTo>
                    <a:lnTo>
                      <a:pt x="928" y="18"/>
                    </a:lnTo>
                    <a:lnTo>
                      <a:pt x="18" y="18"/>
                    </a:lnTo>
                    <a:lnTo>
                      <a:pt x="18" y="927"/>
                    </a:lnTo>
                    <a:close/>
                    <a:moveTo>
                      <a:pt x="946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23"/>
              <p:cNvSpPr/>
              <p:nvPr/>
            </p:nvSpPr>
            <p:spPr>
              <a:xfrm>
                <a:off x="8645527" y="422618"/>
                <a:ext cx="452553" cy="45013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7" y="803"/>
                    </a:moveTo>
                    <a:lnTo>
                      <a:pt x="804" y="803"/>
                    </a:lnTo>
                    <a:lnTo>
                      <a:pt x="804" y="18"/>
                    </a:lnTo>
                    <a:lnTo>
                      <a:pt x="17" y="18"/>
                    </a:lnTo>
                    <a:lnTo>
                      <a:pt x="17" y="803"/>
                    </a:lnTo>
                    <a:close/>
                    <a:moveTo>
                      <a:pt x="822" y="821"/>
                    </a:moveTo>
                    <a:lnTo>
                      <a:pt x="0" y="821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" name="Google Shape;301;p23"/>
            <p:cNvGrpSpPr/>
            <p:nvPr/>
          </p:nvGrpSpPr>
          <p:grpSpPr>
            <a:xfrm rot="-2700000">
              <a:off x="8825414" y="-49986"/>
              <a:ext cx="380347" cy="380346"/>
              <a:chOff x="8575868" y="353129"/>
              <a:chExt cx="591870" cy="591870"/>
            </a:xfrm>
          </p:grpSpPr>
          <p:sp>
            <p:nvSpPr>
              <p:cNvPr id="302" name="Google Shape;302;p23"/>
              <p:cNvSpPr/>
              <p:nvPr/>
            </p:nvSpPr>
            <p:spPr>
              <a:xfrm>
                <a:off x="8575868" y="353129"/>
                <a:ext cx="591870" cy="5918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46" extrusionOk="0">
                    <a:moveTo>
                      <a:pt x="18" y="927"/>
                    </a:moveTo>
                    <a:lnTo>
                      <a:pt x="928" y="927"/>
                    </a:lnTo>
                    <a:lnTo>
                      <a:pt x="928" y="18"/>
                    </a:lnTo>
                    <a:lnTo>
                      <a:pt x="18" y="18"/>
                    </a:lnTo>
                    <a:lnTo>
                      <a:pt x="18" y="927"/>
                    </a:lnTo>
                    <a:close/>
                    <a:moveTo>
                      <a:pt x="946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3"/>
              <p:cNvSpPr/>
              <p:nvPr/>
            </p:nvSpPr>
            <p:spPr>
              <a:xfrm>
                <a:off x="8645527" y="422618"/>
                <a:ext cx="452553" cy="45013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7" y="803"/>
                    </a:moveTo>
                    <a:lnTo>
                      <a:pt x="804" y="803"/>
                    </a:lnTo>
                    <a:lnTo>
                      <a:pt x="804" y="18"/>
                    </a:lnTo>
                    <a:lnTo>
                      <a:pt x="17" y="18"/>
                    </a:lnTo>
                    <a:lnTo>
                      <a:pt x="17" y="803"/>
                    </a:lnTo>
                    <a:close/>
                    <a:moveTo>
                      <a:pt x="822" y="821"/>
                    </a:moveTo>
                    <a:lnTo>
                      <a:pt x="0" y="821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76100" y="453750"/>
            <a:ext cx="8791800" cy="423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3" name="Google Shape;23;p3"/>
          <p:cNvGrpSpPr/>
          <p:nvPr/>
        </p:nvGrpSpPr>
        <p:grpSpPr>
          <a:xfrm>
            <a:off x="-11443" y="-17376"/>
            <a:ext cx="9155454" cy="5178252"/>
            <a:chOff x="-11443" y="23"/>
            <a:chExt cx="9155454" cy="5178252"/>
          </a:xfrm>
        </p:grpSpPr>
        <p:grpSp>
          <p:nvGrpSpPr>
            <p:cNvPr id="24" name="Google Shape;24;p3"/>
            <p:cNvGrpSpPr/>
            <p:nvPr/>
          </p:nvGrpSpPr>
          <p:grpSpPr>
            <a:xfrm flipH="1">
              <a:off x="8476090" y="23"/>
              <a:ext cx="667922" cy="667921"/>
              <a:chOff x="3781425" y="2401887"/>
              <a:chExt cx="322263" cy="322262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" name="Google Shape;28;p3"/>
            <p:cNvGrpSpPr/>
            <p:nvPr/>
          </p:nvGrpSpPr>
          <p:grpSpPr>
            <a:xfrm rot="10800000" flipH="1">
              <a:off x="-11443" y="4510354"/>
              <a:ext cx="667922" cy="667921"/>
              <a:chOff x="3781425" y="2401887"/>
              <a:chExt cx="322263" cy="322262"/>
            </a:xfrm>
          </p:grpSpPr>
          <p:sp>
            <p:nvSpPr>
              <p:cNvPr id="29" name="Google Shape;29;p3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1752900" y="2251813"/>
            <a:ext cx="5638200" cy="8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3793950" y="1282513"/>
            <a:ext cx="1556100" cy="96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1752900" y="3109638"/>
            <a:ext cx="5638200" cy="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176100" y="453750"/>
            <a:ext cx="8791800" cy="423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87" name="Google Shape;87;p8"/>
          <p:cNvGrpSpPr/>
          <p:nvPr/>
        </p:nvGrpSpPr>
        <p:grpSpPr>
          <a:xfrm>
            <a:off x="-11443" y="23"/>
            <a:ext cx="9155454" cy="5178252"/>
            <a:chOff x="-11443" y="23"/>
            <a:chExt cx="9155454" cy="5178252"/>
          </a:xfrm>
        </p:grpSpPr>
        <p:grpSp>
          <p:nvGrpSpPr>
            <p:cNvPr id="88" name="Google Shape;88;p8"/>
            <p:cNvGrpSpPr/>
            <p:nvPr/>
          </p:nvGrpSpPr>
          <p:grpSpPr>
            <a:xfrm>
              <a:off x="-11443" y="23"/>
              <a:ext cx="667922" cy="667921"/>
              <a:chOff x="3781425" y="2401887"/>
              <a:chExt cx="322263" cy="322262"/>
            </a:xfrm>
          </p:grpSpPr>
          <p:sp>
            <p:nvSpPr>
              <p:cNvPr id="89" name="Google Shape;89;p8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8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8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" name="Google Shape;92;p8"/>
            <p:cNvGrpSpPr/>
            <p:nvPr/>
          </p:nvGrpSpPr>
          <p:grpSpPr>
            <a:xfrm rot="10800000">
              <a:off x="8476090" y="4510354"/>
              <a:ext cx="667922" cy="667921"/>
              <a:chOff x="3781425" y="2401887"/>
              <a:chExt cx="322263" cy="322262"/>
            </a:xfrm>
          </p:grpSpPr>
          <p:sp>
            <p:nvSpPr>
              <p:cNvPr id="93" name="Google Shape;93;p8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8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8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/>
          <p:nvPr/>
        </p:nvSpPr>
        <p:spPr>
          <a:xfrm>
            <a:off x="176100" y="453750"/>
            <a:ext cx="8791800" cy="423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99" name="Google Shape;99;p9"/>
          <p:cNvGrpSpPr/>
          <p:nvPr/>
        </p:nvGrpSpPr>
        <p:grpSpPr>
          <a:xfrm>
            <a:off x="-161995" y="95692"/>
            <a:ext cx="9467990" cy="4952115"/>
            <a:chOff x="-161995" y="95692"/>
            <a:chExt cx="9467990" cy="4952115"/>
          </a:xfrm>
        </p:grpSpPr>
        <p:grpSp>
          <p:nvGrpSpPr>
            <p:cNvPr id="100" name="Google Shape;100;p9"/>
            <p:cNvGrpSpPr/>
            <p:nvPr/>
          </p:nvGrpSpPr>
          <p:grpSpPr>
            <a:xfrm rot="-2700000">
              <a:off x="8824749" y="4566561"/>
              <a:ext cx="398678" cy="398677"/>
              <a:chOff x="8575868" y="353129"/>
              <a:chExt cx="591870" cy="591870"/>
            </a:xfrm>
          </p:grpSpPr>
          <p:sp>
            <p:nvSpPr>
              <p:cNvPr id="101" name="Google Shape;101;p9"/>
              <p:cNvSpPr/>
              <p:nvPr/>
            </p:nvSpPr>
            <p:spPr>
              <a:xfrm>
                <a:off x="8575868" y="353129"/>
                <a:ext cx="591870" cy="5918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46" extrusionOk="0">
                    <a:moveTo>
                      <a:pt x="18" y="927"/>
                    </a:moveTo>
                    <a:lnTo>
                      <a:pt x="928" y="927"/>
                    </a:lnTo>
                    <a:lnTo>
                      <a:pt x="928" y="18"/>
                    </a:lnTo>
                    <a:lnTo>
                      <a:pt x="18" y="18"/>
                    </a:lnTo>
                    <a:lnTo>
                      <a:pt x="18" y="927"/>
                    </a:lnTo>
                    <a:close/>
                    <a:moveTo>
                      <a:pt x="946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9"/>
              <p:cNvSpPr/>
              <p:nvPr/>
            </p:nvSpPr>
            <p:spPr>
              <a:xfrm>
                <a:off x="8645527" y="422618"/>
                <a:ext cx="452553" cy="45013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7" y="803"/>
                    </a:moveTo>
                    <a:lnTo>
                      <a:pt x="804" y="803"/>
                    </a:lnTo>
                    <a:lnTo>
                      <a:pt x="804" y="18"/>
                    </a:lnTo>
                    <a:lnTo>
                      <a:pt x="17" y="18"/>
                    </a:lnTo>
                    <a:lnTo>
                      <a:pt x="17" y="803"/>
                    </a:lnTo>
                    <a:close/>
                    <a:moveTo>
                      <a:pt x="822" y="821"/>
                    </a:moveTo>
                    <a:lnTo>
                      <a:pt x="0" y="821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" name="Google Shape;103;p9"/>
            <p:cNvGrpSpPr/>
            <p:nvPr/>
          </p:nvGrpSpPr>
          <p:grpSpPr>
            <a:xfrm rot="-2700000">
              <a:off x="-79426" y="178261"/>
              <a:ext cx="398678" cy="398677"/>
              <a:chOff x="8575868" y="353129"/>
              <a:chExt cx="591870" cy="591870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8575868" y="353129"/>
                <a:ext cx="591870" cy="5918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46" extrusionOk="0">
                    <a:moveTo>
                      <a:pt x="18" y="927"/>
                    </a:moveTo>
                    <a:lnTo>
                      <a:pt x="928" y="927"/>
                    </a:lnTo>
                    <a:lnTo>
                      <a:pt x="928" y="18"/>
                    </a:lnTo>
                    <a:lnTo>
                      <a:pt x="18" y="18"/>
                    </a:lnTo>
                    <a:lnTo>
                      <a:pt x="18" y="927"/>
                    </a:lnTo>
                    <a:close/>
                    <a:moveTo>
                      <a:pt x="946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8645527" y="422618"/>
                <a:ext cx="452553" cy="45013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7" y="803"/>
                    </a:moveTo>
                    <a:lnTo>
                      <a:pt x="804" y="803"/>
                    </a:lnTo>
                    <a:lnTo>
                      <a:pt x="804" y="18"/>
                    </a:lnTo>
                    <a:lnTo>
                      <a:pt x="17" y="18"/>
                    </a:lnTo>
                    <a:lnTo>
                      <a:pt x="17" y="803"/>
                    </a:lnTo>
                    <a:close/>
                    <a:moveTo>
                      <a:pt x="822" y="821"/>
                    </a:moveTo>
                    <a:lnTo>
                      <a:pt x="0" y="821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9"/>
          <p:cNvSpPr txBox="1">
            <a:spLocks noGrp="1"/>
          </p:cNvSpPr>
          <p:nvPr>
            <p:ph type="title"/>
          </p:nvPr>
        </p:nvSpPr>
        <p:spPr>
          <a:xfrm>
            <a:off x="3492925" y="2293375"/>
            <a:ext cx="4867800" cy="8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3493029" y="3097375"/>
            <a:ext cx="4867800" cy="12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/>
          <p:nvPr/>
        </p:nvSpPr>
        <p:spPr>
          <a:xfrm flipH="1">
            <a:off x="164669" y="453750"/>
            <a:ext cx="8791800" cy="423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10" name="Google Shape;110;p10"/>
          <p:cNvGrpSpPr/>
          <p:nvPr/>
        </p:nvGrpSpPr>
        <p:grpSpPr>
          <a:xfrm flipH="1">
            <a:off x="-11443" y="23"/>
            <a:ext cx="9155454" cy="5178252"/>
            <a:chOff x="-11443" y="23"/>
            <a:chExt cx="9155454" cy="5178252"/>
          </a:xfrm>
        </p:grpSpPr>
        <p:grpSp>
          <p:nvGrpSpPr>
            <p:cNvPr id="111" name="Google Shape;111;p10"/>
            <p:cNvGrpSpPr/>
            <p:nvPr/>
          </p:nvGrpSpPr>
          <p:grpSpPr>
            <a:xfrm>
              <a:off x="-11443" y="23"/>
              <a:ext cx="667922" cy="667921"/>
              <a:chOff x="3781425" y="2401887"/>
              <a:chExt cx="322263" cy="322262"/>
            </a:xfrm>
          </p:grpSpPr>
          <p:sp>
            <p:nvSpPr>
              <p:cNvPr id="112" name="Google Shape;112;p10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0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0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" name="Google Shape;115;p10"/>
            <p:cNvGrpSpPr/>
            <p:nvPr/>
          </p:nvGrpSpPr>
          <p:grpSpPr>
            <a:xfrm rot="10800000">
              <a:off x="8476090" y="4510354"/>
              <a:ext cx="667922" cy="667921"/>
              <a:chOff x="3781425" y="2401887"/>
              <a:chExt cx="322263" cy="322262"/>
            </a:xfrm>
          </p:grpSpPr>
          <p:sp>
            <p:nvSpPr>
              <p:cNvPr id="116" name="Google Shape;116;p10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0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10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9" name="Google Shape;119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/>
          <p:nvPr/>
        </p:nvSpPr>
        <p:spPr>
          <a:xfrm>
            <a:off x="176100" y="213300"/>
            <a:ext cx="8791800" cy="4716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22" name="Google Shape;122;p11"/>
          <p:cNvGrpSpPr/>
          <p:nvPr/>
        </p:nvGrpSpPr>
        <p:grpSpPr>
          <a:xfrm>
            <a:off x="-140533" y="-128758"/>
            <a:ext cx="9425066" cy="5401016"/>
            <a:chOff x="-140533" y="-128758"/>
            <a:chExt cx="9425066" cy="5401016"/>
          </a:xfrm>
        </p:grpSpPr>
        <p:grpSp>
          <p:nvGrpSpPr>
            <p:cNvPr id="123" name="Google Shape;123;p11"/>
            <p:cNvGrpSpPr/>
            <p:nvPr/>
          </p:nvGrpSpPr>
          <p:grpSpPr>
            <a:xfrm rot="-2700000">
              <a:off x="-61761" y="4813139"/>
              <a:ext cx="380347" cy="380346"/>
              <a:chOff x="8575868" y="353129"/>
              <a:chExt cx="591870" cy="591870"/>
            </a:xfrm>
          </p:grpSpPr>
          <p:sp>
            <p:nvSpPr>
              <p:cNvPr id="124" name="Google Shape;124;p11"/>
              <p:cNvSpPr/>
              <p:nvPr/>
            </p:nvSpPr>
            <p:spPr>
              <a:xfrm>
                <a:off x="8575868" y="353129"/>
                <a:ext cx="591870" cy="5918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46" extrusionOk="0">
                    <a:moveTo>
                      <a:pt x="18" y="927"/>
                    </a:moveTo>
                    <a:lnTo>
                      <a:pt x="928" y="927"/>
                    </a:lnTo>
                    <a:lnTo>
                      <a:pt x="928" y="18"/>
                    </a:lnTo>
                    <a:lnTo>
                      <a:pt x="18" y="18"/>
                    </a:lnTo>
                    <a:lnTo>
                      <a:pt x="18" y="927"/>
                    </a:lnTo>
                    <a:close/>
                    <a:moveTo>
                      <a:pt x="946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11"/>
              <p:cNvSpPr/>
              <p:nvPr/>
            </p:nvSpPr>
            <p:spPr>
              <a:xfrm>
                <a:off x="8645527" y="422618"/>
                <a:ext cx="452553" cy="45013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7" y="803"/>
                    </a:moveTo>
                    <a:lnTo>
                      <a:pt x="804" y="803"/>
                    </a:lnTo>
                    <a:lnTo>
                      <a:pt x="804" y="18"/>
                    </a:lnTo>
                    <a:lnTo>
                      <a:pt x="17" y="18"/>
                    </a:lnTo>
                    <a:lnTo>
                      <a:pt x="17" y="803"/>
                    </a:lnTo>
                    <a:close/>
                    <a:moveTo>
                      <a:pt x="822" y="821"/>
                    </a:moveTo>
                    <a:lnTo>
                      <a:pt x="0" y="821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" name="Google Shape;126;p11"/>
            <p:cNvGrpSpPr/>
            <p:nvPr/>
          </p:nvGrpSpPr>
          <p:grpSpPr>
            <a:xfrm rot="-2700000">
              <a:off x="8825414" y="-49986"/>
              <a:ext cx="380347" cy="380346"/>
              <a:chOff x="8575868" y="353129"/>
              <a:chExt cx="591870" cy="591870"/>
            </a:xfrm>
          </p:grpSpPr>
          <p:sp>
            <p:nvSpPr>
              <p:cNvPr id="127" name="Google Shape;127;p11"/>
              <p:cNvSpPr/>
              <p:nvPr/>
            </p:nvSpPr>
            <p:spPr>
              <a:xfrm>
                <a:off x="8575868" y="353129"/>
                <a:ext cx="591870" cy="5918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46" extrusionOk="0">
                    <a:moveTo>
                      <a:pt x="18" y="927"/>
                    </a:moveTo>
                    <a:lnTo>
                      <a:pt x="928" y="927"/>
                    </a:lnTo>
                    <a:lnTo>
                      <a:pt x="928" y="18"/>
                    </a:lnTo>
                    <a:lnTo>
                      <a:pt x="18" y="18"/>
                    </a:lnTo>
                    <a:lnTo>
                      <a:pt x="18" y="927"/>
                    </a:lnTo>
                    <a:close/>
                    <a:moveTo>
                      <a:pt x="946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1"/>
              <p:cNvSpPr/>
              <p:nvPr/>
            </p:nvSpPr>
            <p:spPr>
              <a:xfrm>
                <a:off x="8645527" y="422618"/>
                <a:ext cx="452553" cy="45013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7" y="803"/>
                    </a:moveTo>
                    <a:lnTo>
                      <a:pt x="804" y="803"/>
                    </a:lnTo>
                    <a:lnTo>
                      <a:pt x="804" y="18"/>
                    </a:lnTo>
                    <a:lnTo>
                      <a:pt x="17" y="18"/>
                    </a:lnTo>
                    <a:lnTo>
                      <a:pt x="17" y="803"/>
                    </a:lnTo>
                    <a:close/>
                    <a:moveTo>
                      <a:pt x="822" y="821"/>
                    </a:moveTo>
                    <a:lnTo>
                      <a:pt x="0" y="821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/>
          <p:nvPr/>
        </p:nvSpPr>
        <p:spPr>
          <a:xfrm>
            <a:off x="176100" y="213300"/>
            <a:ext cx="8791800" cy="4716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47" name="Google Shape;147;p14"/>
          <p:cNvGrpSpPr/>
          <p:nvPr/>
        </p:nvGrpSpPr>
        <p:grpSpPr>
          <a:xfrm>
            <a:off x="-140533" y="-128758"/>
            <a:ext cx="9425066" cy="5401016"/>
            <a:chOff x="-140533" y="-128758"/>
            <a:chExt cx="9425066" cy="5401016"/>
          </a:xfrm>
        </p:grpSpPr>
        <p:grpSp>
          <p:nvGrpSpPr>
            <p:cNvPr id="148" name="Google Shape;148;p14"/>
            <p:cNvGrpSpPr/>
            <p:nvPr/>
          </p:nvGrpSpPr>
          <p:grpSpPr>
            <a:xfrm rot="-2700000">
              <a:off x="-61761" y="4813139"/>
              <a:ext cx="380347" cy="380346"/>
              <a:chOff x="8575868" y="353129"/>
              <a:chExt cx="591870" cy="591870"/>
            </a:xfrm>
          </p:grpSpPr>
          <p:sp>
            <p:nvSpPr>
              <p:cNvPr id="149" name="Google Shape;149;p14"/>
              <p:cNvSpPr/>
              <p:nvPr/>
            </p:nvSpPr>
            <p:spPr>
              <a:xfrm>
                <a:off x="8575868" y="353129"/>
                <a:ext cx="591870" cy="5918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46" extrusionOk="0">
                    <a:moveTo>
                      <a:pt x="18" y="927"/>
                    </a:moveTo>
                    <a:lnTo>
                      <a:pt x="928" y="927"/>
                    </a:lnTo>
                    <a:lnTo>
                      <a:pt x="928" y="18"/>
                    </a:lnTo>
                    <a:lnTo>
                      <a:pt x="18" y="18"/>
                    </a:lnTo>
                    <a:lnTo>
                      <a:pt x="18" y="927"/>
                    </a:lnTo>
                    <a:close/>
                    <a:moveTo>
                      <a:pt x="946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4"/>
              <p:cNvSpPr/>
              <p:nvPr/>
            </p:nvSpPr>
            <p:spPr>
              <a:xfrm>
                <a:off x="8645527" y="422618"/>
                <a:ext cx="452553" cy="45013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7" y="803"/>
                    </a:moveTo>
                    <a:lnTo>
                      <a:pt x="804" y="803"/>
                    </a:lnTo>
                    <a:lnTo>
                      <a:pt x="804" y="18"/>
                    </a:lnTo>
                    <a:lnTo>
                      <a:pt x="17" y="18"/>
                    </a:lnTo>
                    <a:lnTo>
                      <a:pt x="17" y="803"/>
                    </a:lnTo>
                    <a:close/>
                    <a:moveTo>
                      <a:pt x="822" y="821"/>
                    </a:moveTo>
                    <a:lnTo>
                      <a:pt x="0" y="821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14"/>
            <p:cNvGrpSpPr/>
            <p:nvPr/>
          </p:nvGrpSpPr>
          <p:grpSpPr>
            <a:xfrm rot="-2700000">
              <a:off x="8825414" y="-49986"/>
              <a:ext cx="380347" cy="380346"/>
              <a:chOff x="8575868" y="353129"/>
              <a:chExt cx="591870" cy="591870"/>
            </a:xfrm>
          </p:grpSpPr>
          <p:sp>
            <p:nvSpPr>
              <p:cNvPr id="152" name="Google Shape;152;p14"/>
              <p:cNvSpPr/>
              <p:nvPr/>
            </p:nvSpPr>
            <p:spPr>
              <a:xfrm>
                <a:off x="8575868" y="353129"/>
                <a:ext cx="591870" cy="5918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46" extrusionOk="0">
                    <a:moveTo>
                      <a:pt x="18" y="927"/>
                    </a:moveTo>
                    <a:lnTo>
                      <a:pt x="928" y="927"/>
                    </a:lnTo>
                    <a:lnTo>
                      <a:pt x="928" y="18"/>
                    </a:lnTo>
                    <a:lnTo>
                      <a:pt x="18" y="18"/>
                    </a:lnTo>
                    <a:lnTo>
                      <a:pt x="18" y="927"/>
                    </a:lnTo>
                    <a:close/>
                    <a:moveTo>
                      <a:pt x="946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4"/>
              <p:cNvSpPr/>
              <p:nvPr/>
            </p:nvSpPr>
            <p:spPr>
              <a:xfrm>
                <a:off x="8645527" y="422618"/>
                <a:ext cx="452553" cy="45013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7" y="803"/>
                    </a:moveTo>
                    <a:lnTo>
                      <a:pt x="804" y="803"/>
                    </a:lnTo>
                    <a:lnTo>
                      <a:pt x="804" y="18"/>
                    </a:lnTo>
                    <a:lnTo>
                      <a:pt x="17" y="18"/>
                    </a:lnTo>
                    <a:lnTo>
                      <a:pt x="17" y="803"/>
                    </a:lnTo>
                    <a:close/>
                    <a:moveTo>
                      <a:pt x="822" y="821"/>
                    </a:moveTo>
                    <a:lnTo>
                      <a:pt x="0" y="821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4" name="Google Shape;15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"/>
          <p:cNvSpPr/>
          <p:nvPr/>
        </p:nvSpPr>
        <p:spPr>
          <a:xfrm>
            <a:off x="176100" y="453750"/>
            <a:ext cx="8791800" cy="423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86" name="Google Shape;286;p22"/>
          <p:cNvGrpSpPr/>
          <p:nvPr/>
        </p:nvGrpSpPr>
        <p:grpSpPr>
          <a:xfrm>
            <a:off x="-11443" y="23"/>
            <a:ext cx="9155454" cy="5178252"/>
            <a:chOff x="-11443" y="23"/>
            <a:chExt cx="9155454" cy="5178252"/>
          </a:xfrm>
        </p:grpSpPr>
        <p:grpSp>
          <p:nvGrpSpPr>
            <p:cNvPr id="287" name="Google Shape;287;p22"/>
            <p:cNvGrpSpPr/>
            <p:nvPr/>
          </p:nvGrpSpPr>
          <p:grpSpPr>
            <a:xfrm>
              <a:off x="-11443" y="23"/>
              <a:ext cx="667922" cy="667921"/>
              <a:chOff x="3781425" y="2401887"/>
              <a:chExt cx="322263" cy="322262"/>
            </a:xfrm>
          </p:grpSpPr>
          <p:sp>
            <p:nvSpPr>
              <p:cNvPr id="288" name="Google Shape;288;p22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22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2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1" name="Google Shape;291;p22"/>
            <p:cNvGrpSpPr/>
            <p:nvPr/>
          </p:nvGrpSpPr>
          <p:grpSpPr>
            <a:xfrm rot="10800000">
              <a:off x="8476090" y="4510354"/>
              <a:ext cx="667922" cy="667921"/>
              <a:chOff x="3781425" y="2401887"/>
              <a:chExt cx="322263" cy="322262"/>
            </a:xfrm>
          </p:grpSpPr>
          <p:sp>
            <p:nvSpPr>
              <p:cNvPr id="292" name="Google Shape;292;p22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22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22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ts Mill Goudy"/>
              <a:buNone/>
              <a:defRPr sz="35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0" r:id="rId8"/>
    <p:sldLayoutId id="2147483668" r:id="rId9"/>
    <p:sldLayoutId id="2147483669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ctrTitle"/>
          </p:nvPr>
        </p:nvSpPr>
        <p:spPr>
          <a:xfrm>
            <a:off x="348151" y="746762"/>
            <a:ext cx="5065800" cy="21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 for VOCs detection</a:t>
            </a:r>
            <a:endParaRPr dirty="0"/>
          </a:p>
        </p:txBody>
      </p:sp>
      <p:sp>
        <p:nvSpPr>
          <p:cNvPr id="315" name="Google Shape;315;p27"/>
          <p:cNvSpPr txBox="1">
            <a:spLocks noGrp="1"/>
          </p:cNvSpPr>
          <p:nvPr>
            <p:ph type="subTitle" idx="1"/>
          </p:nvPr>
        </p:nvSpPr>
        <p:spPr>
          <a:xfrm>
            <a:off x="534593" y="3615798"/>
            <a:ext cx="5065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Student: Maxime Wissocq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Internship tutor: Romuald Jolivot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University tutor: </a:t>
            </a:r>
            <a:r>
              <a:rPr lang="fr-FR" dirty="0"/>
              <a:t>Barthélémy</a:t>
            </a:r>
            <a:r>
              <a:rPr lang="en" dirty="0"/>
              <a:t> </a:t>
            </a:r>
            <a:r>
              <a:rPr lang="fr-FR" dirty="0" err="1"/>
              <a:t>Heyrman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6" name="Google Shape;316;p27"/>
          <p:cNvGrpSpPr/>
          <p:nvPr/>
        </p:nvGrpSpPr>
        <p:grpSpPr>
          <a:xfrm>
            <a:off x="7480480" y="3669096"/>
            <a:ext cx="367220" cy="356202"/>
            <a:chOff x="7486218" y="2813433"/>
            <a:chExt cx="367220" cy="356202"/>
          </a:xfrm>
        </p:grpSpPr>
        <p:sp>
          <p:nvSpPr>
            <p:cNvPr id="317" name="Google Shape;317;p27"/>
            <p:cNvSpPr/>
            <p:nvPr/>
          </p:nvSpPr>
          <p:spPr>
            <a:xfrm>
              <a:off x="7486218" y="2813433"/>
              <a:ext cx="190954" cy="190955"/>
            </a:xfrm>
            <a:custGeom>
              <a:avLst/>
              <a:gdLst/>
              <a:ahLst/>
              <a:cxnLst/>
              <a:rect l="l" t="t" r="r" b="b"/>
              <a:pathLst>
                <a:path w="230" h="231" extrusionOk="0">
                  <a:moveTo>
                    <a:pt x="0" y="230"/>
                  </a:moveTo>
                  <a:lnTo>
                    <a:pt x="0" y="212"/>
                  </a:lnTo>
                  <a:cubicBezTo>
                    <a:pt x="116" y="212"/>
                    <a:pt x="211" y="117"/>
                    <a:pt x="211" y="0"/>
                  </a:cubicBezTo>
                  <a:lnTo>
                    <a:pt x="229" y="0"/>
                  </a:lnTo>
                  <a:cubicBezTo>
                    <a:pt x="229" y="127"/>
                    <a:pt x="126" y="230"/>
                    <a:pt x="0" y="2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7486218" y="2978681"/>
              <a:ext cx="190954" cy="190954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lnTo>
                    <a:pt x="212" y="229"/>
                  </a:lnTo>
                  <a:cubicBezTo>
                    <a:pt x="212" y="112"/>
                    <a:pt x="117" y="17"/>
                    <a:pt x="0" y="17"/>
                  </a:cubicBezTo>
                  <a:lnTo>
                    <a:pt x="0" y="0"/>
                  </a:lnTo>
                  <a:cubicBezTo>
                    <a:pt x="126" y="0"/>
                    <a:pt x="229" y="103"/>
                    <a:pt x="229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7662483" y="2978681"/>
              <a:ext cx="190954" cy="190954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8" y="229"/>
                  </a:moveTo>
                  <a:lnTo>
                    <a:pt x="0" y="229"/>
                  </a:lnTo>
                  <a:cubicBezTo>
                    <a:pt x="0" y="102"/>
                    <a:pt x="103" y="0"/>
                    <a:pt x="229" y="0"/>
                  </a:cubicBezTo>
                  <a:lnTo>
                    <a:pt x="229" y="17"/>
                  </a:lnTo>
                  <a:cubicBezTo>
                    <a:pt x="113" y="17"/>
                    <a:pt x="18" y="112"/>
                    <a:pt x="18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7662483" y="2813433"/>
              <a:ext cx="190954" cy="190954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cubicBezTo>
                    <a:pt x="103" y="229"/>
                    <a:pt x="0" y="126"/>
                    <a:pt x="0" y="0"/>
                  </a:cubicBezTo>
                  <a:lnTo>
                    <a:pt x="17" y="0"/>
                  </a:lnTo>
                  <a:cubicBezTo>
                    <a:pt x="17" y="117"/>
                    <a:pt x="112" y="212"/>
                    <a:pt x="229" y="212"/>
                  </a:cubicBezTo>
                  <a:lnTo>
                    <a:pt x="229" y="22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27"/>
          <p:cNvGrpSpPr/>
          <p:nvPr/>
        </p:nvGrpSpPr>
        <p:grpSpPr>
          <a:xfrm>
            <a:off x="6929662" y="1928640"/>
            <a:ext cx="1468883" cy="1457866"/>
            <a:chOff x="2519362" y="2143125"/>
            <a:chExt cx="635000" cy="630238"/>
          </a:xfrm>
        </p:grpSpPr>
        <p:sp>
          <p:nvSpPr>
            <p:cNvPr id="322" name="Google Shape;322;p27"/>
            <p:cNvSpPr/>
            <p:nvPr/>
          </p:nvSpPr>
          <p:spPr>
            <a:xfrm>
              <a:off x="2519362" y="2143125"/>
              <a:ext cx="320675" cy="320675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0" y="890"/>
                  </a:moveTo>
                  <a:lnTo>
                    <a:pt x="0" y="873"/>
                  </a:lnTo>
                  <a:cubicBezTo>
                    <a:pt x="481" y="873"/>
                    <a:pt x="872" y="481"/>
                    <a:pt x="872" y="0"/>
                  </a:cubicBezTo>
                  <a:lnTo>
                    <a:pt x="890" y="0"/>
                  </a:lnTo>
                  <a:cubicBezTo>
                    <a:pt x="890" y="491"/>
                    <a:pt x="490" y="890"/>
                    <a:pt x="0" y="89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757487" y="2381250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1" extrusionOk="0">
                  <a:moveTo>
                    <a:pt x="0" y="230"/>
                  </a:moveTo>
                  <a:lnTo>
                    <a:pt x="0" y="212"/>
                  </a:lnTo>
                  <a:cubicBezTo>
                    <a:pt x="116" y="212"/>
                    <a:pt x="211" y="117"/>
                    <a:pt x="211" y="0"/>
                  </a:cubicBezTo>
                  <a:lnTo>
                    <a:pt x="229" y="0"/>
                  </a:lnTo>
                  <a:cubicBezTo>
                    <a:pt x="229" y="127"/>
                    <a:pt x="126" y="230"/>
                    <a:pt x="0" y="2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2519362" y="2452687"/>
              <a:ext cx="320675" cy="320676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890" y="889"/>
                  </a:moveTo>
                  <a:lnTo>
                    <a:pt x="873" y="889"/>
                  </a:lnTo>
                  <a:cubicBezTo>
                    <a:pt x="873" y="408"/>
                    <a:pt x="481" y="17"/>
                    <a:pt x="0" y="17"/>
                  </a:cubicBezTo>
                  <a:lnTo>
                    <a:pt x="0" y="0"/>
                  </a:lnTo>
                  <a:cubicBezTo>
                    <a:pt x="491" y="0"/>
                    <a:pt x="890" y="399"/>
                    <a:pt x="890" y="88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2757487" y="245268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lnTo>
                    <a:pt x="212" y="229"/>
                  </a:lnTo>
                  <a:cubicBezTo>
                    <a:pt x="212" y="112"/>
                    <a:pt x="117" y="17"/>
                    <a:pt x="0" y="17"/>
                  </a:cubicBezTo>
                  <a:lnTo>
                    <a:pt x="0" y="0"/>
                  </a:lnTo>
                  <a:cubicBezTo>
                    <a:pt x="126" y="0"/>
                    <a:pt x="229" y="103"/>
                    <a:pt x="229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2833687" y="2452687"/>
              <a:ext cx="320675" cy="320676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18" y="889"/>
                  </a:moveTo>
                  <a:lnTo>
                    <a:pt x="0" y="889"/>
                  </a:lnTo>
                  <a:cubicBezTo>
                    <a:pt x="0" y="399"/>
                    <a:pt x="399" y="0"/>
                    <a:pt x="890" y="0"/>
                  </a:cubicBezTo>
                  <a:lnTo>
                    <a:pt x="890" y="17"/>
                  </a:lnTo>
                  <a:cubicBezTo>
                    <a:pt x="409" y="17"/>
                    <a:pt x="18" y="408"/>
                    <a:pt x="18" y="88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2833687" y="245268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8" y="229"/>
                  </a:moveTo>
                  <a:lnTo>
                    <a:pt x="0" y="229"/>
                  </a:lnTo>
                  <a:cubicBezTo>
                    <a:pt x="0" y="102"/>
                    <a:pt x="103" y="0"/>
                    <a:pt x="229" y="0"/>
                  </a:cubicBezTo>
                  <a:lnTo>
                    <a:pt x="229" y="17"/>
                  </a:lnTo>
                  <a:cubicBezTo>
                    <a:pt x="113" y="17"/>
                    <a:pt x="18" y="112"/>
                    <a:pt x="18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2833687" y="2143125"/>
              <a:ext cx="320675" cy="320675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890" y="890"/>
                  </a:moveTo>
                  <a:cubicBezTo>
                    <a:pt x="399" y="890"/>
                    <a:pt x="0" y="491"/>
                    <a:pt x="0" y="0"/>
                  </a:cubicBezTo>
                  <a:lnTo>
                    <a:pt x="17" y="0"/>
                  </a:lnTo>
                  <a:cubicBezTo>
                    <a:pt x="17" y="481"/>
                    <a:pt x="409" y="873"/>
                    <a:pt x="890" y="873"/>
                  </a:cubicBezTo>
                  <a:lnTo>
                    <a:pt x="890" y="89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2833687" y="2381250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cubicBezTo>
                    <a:pt x="103" y="229"/>
                    <a:pt x="0" y="126"/>
                    <a:pt x="0" y="0"/>
                  </a:cubicBezTo>
                  <a:lnTo>
                    <a:pt x="17" y="0"/>
                  </a:lnTo>
                  <a:cubicBezTo>
                    <a:pt x="17" y="117"/>
                    <a:pt x="112" y="212"/>
                    <a:pt x="229" y="212"/>
                  </a:cubicBezTo>
                  <a:lnTo>
                    <a:pt x="229" y="22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27"/>
          <p:cNvGrpSpPr/>
          <p:nvPr/>
        </p:nvGrpSpPr>
        <p:grpSpPr>
          <a:xfrm>
            <a:off x="7480480" y="1289871"/>
            <a:ext cx="367220" cy="356203"/>
            <a:chOff x="7486218" y="2813433"/>
            <a:chExt cx="367220" cy="356203"/>
          </a:xfrm>
        </p:grpSpPr>
        <p:sp>
          <p:nvSpPr>
            <p:cNvPr id="331" name="Google Shape;331;p27"/>
            <p:cNvSpPr/>
            <p:nvPr/>
          </p:nvSpPr>
          <p:spPr>
            <a:xfrm>
              <a:off x="7486218" y="2813433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1" extrusionOk="0">
                  <a:moveTo>
                    <a:pt x="0" y="230"/>
                  </a:moveTo>
                  <a:lnTo>
                    <a:pt x="0" y="212"/>
                  </a:lnTo>
                  <a:cubicBezTo>
                    <a:pt x="116" y="212"/>
                    <a:pt x="211" y="117"/>
                    <a:pt x="211" y="0"/>
                  </a:cubicBezTo>
                  <a:lnTo>
                    <a:pt x="229" y="0"/>
                  </a:lnTo>
                  <a:cubicBezTo>
                    <a:pt x="229" y="127"/>
                    <a:pt x="126" y="230"/>
                    <a:pt x="0" y="2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7486218" y="2978681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lnTo>
                    <a:pt x="212" y="229"/>
                  </a:lnTo>
                  <a:cubicBezTo>
                    <a:pt x="212" y="112"/>
                    <a:pt x="117" y="17"/>
                    <a:pt x="0" y="17"/>
                  </a:cubicBezTo>
                  <a:lnTo>
                    <a:pt x="0" y="0"/>
                  </a:lnTo>
                  <a:cubicBezTo>
                    <a:pt x="126" y="0"/>
                    <a:pt x="229" y="103"/>
                    <a:pt x="229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7662483" y="2978681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8" y="229"/>
                  </a:moveTo>
                  <a:lnTo>
                    <a:pt x="0" y="229"/>
                  </a:lnTo>
                  <a:cubicBezTo>
                    <a:pt x="0" y="102"/>
                    <a:pt x="103" y="0"/>
                    <a:pt x="229" y="0"/>
                  </a:cubicBezTo>
                  <a:lnTo>
                    <a:pt x="229" y="17"/>
                  </a:lnTo>
                  <a:cubicBezTo>
                    <a:pt x="113" y="17"/>
                    <a:pt x="18" y="112"/>
                    <a:pt x="18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7662483" y="2813433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cubicBezTo>
                    <a:pt x="103" y="229"/>
                    <a:pt x="0" y="126"/>
                    <a:pt x="0" y="0"/>
                  </a:cubicBezTo>
                  <a:lnTo>
                    <a:pt x="17" y="0"/>
                  </a:lnTo>
                  <a:cubicBezTo>
                    <a:pt x="17" y="117"/>
                    <a:pt x="112" y="212"/>
                    <a:pt x="229" y="212"/>
                  </a:cubicBezTo>
                  <a:lnTo>
                    <a:pt x="229" y="22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Image 1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BA40AC37-85A0-6F09-FAD4-42E35F31E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97" y="555943"/>
            <a:ext cx="2346965" cy="731521"/>
          </a:xfrm>
          <a:prstGeom prst="rect">
            <a:avLst/>
          </a:prstGeom>
        </p:spPr>
      </p:pic>
      <p:pic>
        <p:nvPicPr>
          <p:cNvPr id="3" name="Image 2" descr="Une image contenant Police, blanc, graphisme, capture d’écran&#10;&#10;Description générée automatiquement">
            <a:extLst>
              <a:ext uri="{FF2B5EF4-FFF2-40B4-BE49-F238E27FC236}">
                <a16:creationId xmlns:a16="http://schemas.microsoft.com/office/drawing/2014/main" id="{4E301010-A320-1ED7-C269-9BF3A8ADED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6"/>
          <a:stretch/>
        </p:blipFill>
        <p:spPr>
          <a:xfrm>
            <a:off x="6306996" y="4051606"/>
            <a:ext cx="2346966" cy="539663"/>
          </a:xfrm>
          <a:prstGeom prst="rect">
            <a:avLst/>
          </a:prstGeom>
        </p:spPr>
      </p:pic>
      <p:sp>
        <p:nvSpPr>
          <p:cNvPr id="4" name="Google Shape;315;p27">
            <a:extLst>
              <a:ext uri="{FF2B5EF4-FFF2-40B4-BE49-F238E27FC236}">
                <a16:creationId xmlns:a16="http://schemas.microsoft.com/office/drawing/2014/main" id="{C56C353E-2697-FFB2-8A30-6B746B540426}"/>
              </a:ext>
            </a:extLst>
          </p:cNvPr>
          <p:cNvSpPr txBox="1">
            <a:spLocks/>
          </p:cNvSpPr>
          <p:nvPr/>
        </p:nvSpPr>
        <p:spPr>
          <a:xfrm>
            <a:off x="436284" y="2834680"/>
            <a:ext cx="50658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27/06/2024</a:t>
            </a:r>
          </a:p>
        </p:txBody>
      </p:sp>
      <p:sp>
        <p:nvSpPr>
          <p:cNvPr id="6" name="Google Shape;315;p27">
            <a:extLst>
              <a:ext uri="{FF2B5EF4-FFF2-40B4-BE49-F238E27FC236}">
                <a16:creationId xmlns:a16="http://schemas.microsoft.com/office/drawing/2014/main" id="{7F091FB3-15FB-AD63-0F37-80D5F9D55263}"/>
              </a:ext>
            </a:extLst>
          </p:cNvPr>
          <p:cNvSpPr txBox="1">
            <a:spLocks/>
          </p:cNvSpPr>
          <p:nvPr/>
        </p:nvSpPr>
        <p:spPr>
          <a:xfrm>
            <a:off x="8191693" y="4734000"/>
            <a:ext cx="29803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B521F-4720-7D64-18BB-DFD4F4C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00" y="957599"/>
            <a:ext cx="5638200" cy="820200"/>
          </a:xfrm>
        </p:spPr>
        <p:txBody>
          <a:bodyPr/>
          <a:lstStyle/>
          <a:p>
            <a:r>
              <a:rPr lang="fr-FR" sz="4000" dirty="0" err="1"/>
              <a:t>Feature</a:t>
            </a:r>
            <a:r>
              <a:rPr lang="fr-FR" sz="4000" dirty="0"/>
              <a:t> #4: data </a:t>
            </a:r>
            <a:r>
              <a:rPr lang="fr-FR" sz="4000" dirty="0" err="1"/>
              <a:t>recording</a:t>
            </a:r>
            <a:endParaRPr lang="fr-FR" sz="4000" dirty="0"/>
          </a:p>
        </p:txBody>
      </p:sp>
      <p:sp>
        <p:nvSpPr>
          <p:cNvPr id="9" name="Google Shape;389;p31">
            <a:extLst>
              <a:ext uri="{FF2B5EF4-FFF2-40B4-BE49-F238E27FC236}">
                <a16:creationId xmlns:a16="http://schemas.microsoft.com/office/drawing/2014/main" id="{6AE10B1D-086B-3434-A995-70E7577C5B8B}"/>
              </a:ext>
            </a:extLst>
          </p:cNvPr>
          <p:cNvSpPr/>
          <p:nvPr/>
        </p:nvSpPr>
        <p:spPr>
          <a:xfrm>
            <a:off x="3743759" y="1678506"/>
            <a:ext cx="2234222" cy="71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80;p31">
            <a:extLst>
              <a:ext uri="{FF2B5EF4-FFF2-40B4-BE49-F238E27FC236}">
                <a16:creationId xmlns:a16="http://schemas.microsoft.com/office/drawing/2014/main" id="{3B38964C-F58F-D532-3938-1E39171C528E}"/>
              </a:ext>
            </a:extLst>
          </p:cNvPr>
          <p:cNvSpPr txBox="1">
            <a:spLocks/>
          </p:cNvSpPr>
          <p:nvPr/>
        </p:nvSpPr>
        <p:spPr>
          <a:xfrm>
            <a:off x="3743759" y="2043422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CSV file for 4 captures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with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a 2 seconds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delay</a:t>
            </a:r>
            <a:endParaRPr lang="fr-FR" sz="1600" dirty="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7" name="Image 6" descr="Une image contenant texte, capture d’écran, nombre, Tracé&#10;&#10;Description générée automatiquement">
            <a:extLst>
              <a:ext uri="{FF2B5EF4-FFF2-40B4-BE49-F238E27FC236}">
                <a16:creationId xmlns:a16="http://schemas.microsoft.com/office/drawing/2014/main" id="{A4A676BD-1B67-AEC8-D3C4-0C643BA69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750"/>
          <a:stretch/>
        </p:blipFill>
        <p:spPr>
          <a:xfrm>
            <a:off x="3578006" y="2498706"/>
            <a:ext cx="2704124" cy="2175335"/>
          </a:xfrm>
          <a:prstGeom prst="rect">
            <a:avLst/>
          </a:prstGeom>
        </p:spPr>
      </p:pic>
      <p:cxnSp>
        <p:nvCxnSpPr>
          <p:cNvPr id="10" name="Google Shape;510;p36">
            <a:extLst>
              <a:ext uri="{FF2B5EF4-FFF2-40B4-BE49-F238E27FC236}">
                <a16:creationId xmlns:a16="http://schemas.microsoft.com/office/drawing/2014/main" id="{1618DEB1-CC4D-AF13-6793-37F68D6C16A8}"/>
              </a:ext>
            </a:extLst>
          </p:cNvPr>
          <p:cNvCxnSpPr>
            <a:cxnSpLocks/>
          </p:cNvCxnSpPr>
          <p:nvPr/>
        </p:nvCxnSpPr>
        <p:spPr>
          <a:xfrm>
            <a:off x="2628900" y="2963482"/>
            <a:ext cx="1302238" cy="289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5" name="Google Shape;380;p31">
            <a:extLst>
              <a:ext uri="{FF2B5EF4-FFF2-40B4-BE49-F238E27FC236}">
                <a16:creationId xmlns:a16="http://schemas.microsoft.com/office/drawing/2014/main" id="{6EB1537F-8933-B393-5609-1833BF870F7D}"/>
              </a:ext>
            </a:extLst>
          </p:cNvPr>
          <p:cNvSpPr txBox="1">
            <a:spLocks/>
          </p:cNvSpPr>
          <p:nvPr/>
        </p:nvSpPr>
        <p:spPr>
          <a:xfrm>
            <a:off x="424297" y="2780782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Acquisition time</a:t>
            </a:r>
          </a:p>
        </p:txBody>
      </p:sp>
      <p:cxnSp>
        <p:nvCxnSpPr>
          <p:cNvPr id="18" name="Google Shape;510;p36">
            <a:extLst>
              <a:ext uri="{FF2B5EF4-FFF2-40B4-BE49-F238E27FC236}">
                <a16:creationId xmlns:a16="http://schemas.microsoft.com/office/drawing/2014/main" id="{2B3098B8-84CD-2831-96EC-8E18F0D7AF6E}"/>
              </a:ext>
            </a:extLst>
          </p:cNvPr>
          <p:cNvCxnSpPr>
            <a:cxnSpLocks/>
          </p:cNvCxnSpPr>
          <p:nvPr/>
        </p:nvCxnSpPr>
        <p:spPr>
          <a:xfrm flipH="1">
            <a:off x="5977981" y="3093244"/>
            <a:ext cx="544263" cy="2611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2" name="Google Shape;380;p31">
            <a:extLst>
              <a:ext uri="{FF2B5EF4-FFF2-40B4-BE49-F238E27FC236}">
                <a16:creationId xmlns:a16="http://schemas.microsoft.com/office/drawing/2014/main" id="{2069C995-E101-78D0-353D-976C761110F7}"/>
              </a:ext>
            </a:extLst>
          </p:cNvPr>
          <p:cNvSpPr txBox="1">
            <a:spLocks/>
          </p:cNvSpPr>
          <p:nvPr/>
        </p:nvSpPr>
        <p:spPr>
          <a:xfrm>
            <a:off x="6623768" y="3040046"/>
            <a:ext cx="2095935" cy="314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Average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RBG values for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each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sensor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extracted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from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the image</a:t>
            </a:r>
          </a:p>
        </p:txBody>
      </p:sp>
      <p:sp>
        <p:nvSpPr>
          <p:cNvPr id="3" name="Google Shape;315;p27">
            <a:extLst>
              <a:ext uri="{FF2B5EF4-FFF2-40B4-BE49-F238E27FC236}">
                <a16:creationId xmlns:a16="http://schemas.microsoft.com/office/drawing/2014/main" id="{38CBF3A4-F2A4-5896-2D36-7C8A4E6B3680}"/>
              </a:ext>
            </a:extLst>
          </p:cNvPr>
          <p:cNvSpPr txBox="1">
            <a:spLocks/>
          </p:cNvSpPr>
          <p:nvPr/>
        </p:nvSpPr>
        <p:spPr>
          <a:xfrm>
            <a:off x="8447258" y="4734000"/>
            <a:ext cx="464829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13060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B521F-4720-7D64-18BB-DFD4F4C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00" y="957599"/>
            <a:ext cx="5638200" cy="820200"/>
          </a:xfrm>
        </p:spPr>
        <p:txBody>
          <a:bodyPr/>
          <a:lstStyle/>
          <a:p>
            <a:r>
              <a:rPr lang="fr-FR" sz="4000" dirty="0"/>
              <a:t>Future </a:t>
            </a:r>
            <a:r>
              <a:rPr lang="fr-FR" sz="4000" dirty="0" err="1"/>
              <a:t>works</a:t>
            </a:r>
            <a:endParaRPr lang="fr-FR" sz="4000" dirty="0"/>
          </a:p>
        </p:txBody>
      </p:sp>
      <p:sp>
        <p:nvSpPr>
          <p:cNvPr id="4" name="Google Shape;348;p29">
            <a:extLst>
              <a:ext uri="{FF2B5EF4-FFF2-40B4-BE49-F238E27FC236}">
                <a16:creationId xmlns:a16="http://schemas.microsoft.com/office/drawing/2014/main" id="{92AC35A3-6C11-E4BF-BDA8-A14B3B637D9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3600" y="1777799"/>
            <a:ext cx="7611533" cy="2756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Implementation of data processing techniques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Design </a:t>
            </a:r>
            <a:r>
              <a:rPr lang="en-US" sz="2400" dirty="0" err="1"/>
              <a:t>classication</a:t>
            </a:r>
            <a:r>
              <a:rPr lang="en-US" sz="2400" dirty="0"/>
              <a:t> algorithms capable of identifying VOC</a:t>
            </a:r>
            <a:endParaRPr lang="en-US" dirty="0"/>
          </a:p>
        </p:txBody>
      </p:sp>
      <p:sp>
        <p:nvSpPr>
          <p:cNvPr id="3" name="Google Shape;315;p27">
            <a:extLst>
              <a:ext uri="{FF2B5EF4-FFF2-40B4-BE49-F238E27FC236}">
                <a16:creationId xmlns:a16="http://schemas.microsoft.com/office/drawing/2014/main" id="{BE1A6831-DEFF-C011-FE0A-BBDA4330FF6A}"/>
              </a:ext>
            </a:extLst>
          </p:cNvPr>
          <p:cNvSpPr txBox="1">
            <a:spLocks/>
          </p:cNvSpPr>
          <p:nvPr/>
        </p:nvSpPr>
        <p:spPr>
          <a:xfrm>
            <a:off x="8447258" y="4734000"/>
            <a:ext cx="464829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24819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B521F-4720-7D64-18BB-DFD4F4C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00" y="957599"/>
            <a:ext cx="5638200" cy="820200"/>
          </a:xfrm>
        </p:spPr>
        <p:txBody>
          <a:bodyPr/>
          <a:lstStyle/>
          <a:p>
            <a:r>
              <a:rPr lang="fr-FR" sz="4000" dirty="0"/>
              <a:t>Conclusion </a:t>
            </a:r>
          </a:p>
        </p:txBody>
      </p:sp>
      <p:sp>
        <p:nvSpPr>
          <p:cNvPr id="4" name="Google Shape;348;p29">
            <a:extLst>
              <a:ext uri="{FF2B5EF4-FFF2-40B4-BE49-F238E27FC236}">
                <a16:creationId xmlns:a16="http://schemas.microsoft.com/office/drawing/2014/main" id="{92AC35A3-6C11-E4BF-BDA8-A14B3B637D9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3600" y="1777799"/>
            <a:ext cx="7611533" cy="2756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Developed an acquisition system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Implement VOC recognition using AI (to be done)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Thoughts on the internship so far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315;p27">
            <a:extLst>
              <a:ext uri="{FF2B5EF4-FFF2-40B4-BE49-F238E27FC236}">
                <a16:creationId xmlns:a16="http://schemas.microsoft.com/office/drawing/2014/main" id="{AA19B6F4-990A-B46A-A603-A268E92925E1}"/>
              </a:ext>
            </a:extLst>
          </p:cNvPr>
          <p:cNvSpPr txBox="1">
            <a:spLocks/>
          </p:cNvSpPr>
          <p:nvPr/>
        </p:nvSpPr>
        <p:spPr>
          <a:xfrm>
            <a:off x="8447258" y="4734000"/>
            <a:ext cx="464829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851325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7535367-0E4E-572A-B0E6-F942E41481A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545242" y="2099940"/>
            <a:ext cx="4506770" cy="969300"/>
          </a:xfrm>
        </p:spPr>
        <p:txBody>
          <a:bodyPr/>
          <a:lstStyle/>
          <a:p>
            <a:r>
              <a:rPr lang="fr-FR" dirty="0" err="1"/>
              <a:t>Thanks</a:t>
            </a:r>
            <a:r>
              <a:rPr lang="fr-FR" dirty="0"/>
              <a:t> for </a:t>
            </a:r>
            <a:r>
              <a:rPr lang="fr-FR" dirty="0" err="1"/>
              <a:t>listening</a:t>
            </a:r>
            <a:endParaRPr lang="fr-FR" dirty="0"/>
          </a:p>
        </p:txBody>
      </p:sp>
      <p:grpSp>
        <p:nvGrpSpPr>
          <p:cNvPr id="5" name="Google Shape;738;p46">
            <a:extLst>
              <a:ext uri="{FF2B5EF4-FFF2-40B4-BE49-F238E27FC236}">
                <a16:creationId xmlns:a16="http://schemas.microsoft.com/office/drawing/2014/main" id="{90187440-752E-E956-0BA2-B206AB1BF8C8}"/>
              </a:ext>
            </a:extLst>
          </p:cNvPr>
          <p:cNvGrpSpPr/>
          <p:nvPr/>
        </p:nvGrpSpPr>
        <p:grpSpPr>
          <a:xfrm>
            <a:off x="1900080" y="3583261"/>
            <a:ext cx="367220" cy="356203"/>
            <a:chOff x="7486218" y="2813433"/>
            <a:chExt cx="367220" cy="356203"/>
          </a:xfrm>
        </p:grpSpPr>
        <p:sp>
          <p:nvSpPr>
            <p:cNvPr id="6" name="Google Shape;739;p46">
              <a:extLst>
                <a:ext uri="{FF2B5EF4-FFF2-40B4-BE49-F238E27FC236}">
                  <a16:creationId xmlns:a16="http://schemas.microsoft.com/office/drawing/2014/main" id="{5AD62AD8-2847-A0E4-F440-6A1922CCEB7C}"/>
                </a:ext>
              </a:extLst>
            </p:cNvPr>
            <p:cNvSpPr/>
            <p:nvPr/>
          </p:nvSpPr>
          <p:spPr>
            <a:xfrm>
              <a:off x="7486218" y="2813433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1" extrusionOk="0">
                  <a:moveTo>
                    <a:pt x="0" y="230"/>
                  </a:moveTo>
                  <a:lnTo>
                    <a:pt x="0" y="212"/>
                  </a:lnTo>
                  <a:cubicBezTo>
                    <a:pt x="116" y="212"/>
                    <a:pt x="211" y="117"/>
                    <a:pt x="211" y="0"/>
                  </a:cubicBezTo>
                  <a:lnTo>
                    <a:pt x="229" y="0"/>
                  </a:lnTo>
                  <a:cubicBezTo>
                    <a:pt x="229" y="127"/>
                    <a:pt x="126" y="230"/>
                    <a:pt x="0" y="2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740;p46">
              <a:extLst>
                <a:ext uri="{FF2B5EF4-FFF2-40B4-BE49-F238E27FC236}">
                  <a16:creationId xmlns:a16="http://schemas.microsoft.com/office/drawing/2014/main" id="{2479E955-DB85-D607-C2E2-A902A814B2E6}"/>
                </a:ext>
              </a:extLst>
            </p:cNvPr>
            <p:cNvSpPr/>
            <p:nvPr/>
          </p:nvSpPr>
          <p:spPr>
            <a:xfrm>
              <a:off x="7486218" y="2978681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lnTo>
                    <a:pt x="212" y="229"/>
                  </a:lnTo>
                  <a:cubicBezTo>
                    <a:pt x="212" y="112"/>
                    <a:pt x="117" y="17"/>
                    <a:pt x="0" y="17"/>
                  </a:cubicBezTo>
                  <a:lnTo>
                    <a:pt x="0" y="0"/>
                  </a:lnTo>
                  <a:cubicBezTo>
                    <a:pt x="126" y="0"/>
                    <a:pt x="229" y="103"/>
                    <a:pt x="229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741;p46">
              <a:extLst>
                <a:ext uri="{FF2B5EF4-FFF2-40B4-BE49-F238E27FC236}">
                  <a16:creationId xmlns:a16="http://schemas.microsoft.com/office/drawing/2014/main" id="{0C551CF9-DC6E-88D8-FCD1-7AC39A0B7B4D}"/>
                </a:ext>
              </a:extLst>
            </p:cNvPr>
            <p:cNvSpPr/>
            <p:nvPr/>
          </p:nvSpPr>
          <p:spPr>
            <a:xfrm>
              <a:off x="7662483" y="2978681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8" y="229"/>
                  </a:moveTo>
                  <a:lnTo>
                    <a:pt x="0" y="229"/>
                  </a:lnTo>
                  <a:cubicBezTo>
                    <a:pt x="0" y="102"/>
                    <a:pt x="103" y="0"/>
                    <a:pt x="229" y="0"/>
                  </a:cubicBezTo>
                  <a:lnTo>
                    <a:pt x="229" y="17"/>
                  </a:lnTo>
                  <a:cubicBezTo>
                    <a:pt x="113" y="17"/>
                    <a:pt x="18" y="112"/>
                    <a:pt x="18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742;p46">
              <a:extLst>
                <a:ext uri="{FF2B5EF4-FFF2-40B4-BE49-F238E27FC236}">
                  <a16:creationId xmlns:a16="http://schemas.microsoft.com/office/drawing/2014/main" id="{EBB71AB6-AFF9-51EB-3CB1-06D91992D15F}"/>
                </a:ext>
              </a:extLst>
            </p:cNvPr>
            <p:cNvSpPr/>
            <p:nvPr/>
          </p:nvSpPr>
          <p:spPr>
            <a:xfrm>
              <a:off x="7662483" y="2813433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cubicBezTo>
                    <a:pt x="103" y="229"/>
                    <a:pt x="0" y="126"/>
                    <a:pt x="0" y="0"/>
                  </a:cubicBezTo>
                  <a:lnTo>
                    <a:pt x="17" y="0"/>
                  </a:lnTo>
                  <a:cubicBezTo>
                    <a:pt x="17" y="117"/>
                    <a:pt x="112" y="212"/>
                    <a:pt x="229" y="212"/>
                  </a:cubicBezTo>
                  <a:lnTo>
                    <a:pt x="229" y="22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743;p46">
            <a:extLst>
              <a:ext uri="{FF2B5EF4-FFF2-40B4-BE49-F238E27FC236}">
                <a16:creationId xmlns:a16="http://schemas.microsoft.com/office/drawing/2014/main" id="{ECD1C5DA-8690-EFDF-5A7D-2E09D1425703}"/>
              </a:ext>
            </a:extLst>
          </p:cNvPr>
          <p:cNvGrpSpPr/>
          <p:nvPr/>
        </p:nvGrpSpPr>
        <p:grpSpPr>
          <a:xfrm>
            <a:off x="1349262" y="1842805"/>
            <a:ext cx="1468883" cy="1457866"/>
            <a:chOff x="2519362" y="2143125"/>
            <a:chExt cx="635000" cy="630238"/>
          </a:xfrm>
        </p:grpSpPr>
        <p:sp>
          <p:nvSpPr>
            <p:cNvPr id="11" name="Google Shape;744;p46">
              <a:extLst>
                <a:ext uri="{FF2B5EF4-FFF2-40B4-BE49-F238E27FC236}">
                  <a16:creationId xmlns:a16="http://schemas.microsoft.com/office/drawing/2014/main" id="{CCF926C0-3EDB-25B6-1D41-07E0D003505F}"/>
                </a:ext>
              </a:extLst>
            </p:cNvPr>
            <p:cNvSpPr/>
            <p:nvPr/>
          </p:nvSpPr>
          <p:spPr>
            <a:xfrm>
              <a:off x="2519362" y="2143125"/>
              <a:ext cx="320675" cy="320675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0" y="890"/>
                  </a:moveTo>
                  <a:lnTo>
                    <a:pt x="0" y="873"/>
                  </a:lnTo>
                  <a:cubicBezTo>
                    <a:pt x="481" y="873"/>
                    <a:pt x="872" y="481"/>
                    <a:pt x="872" y="0"/>
                  </a:cubicBezTo>
                  <a:lnTo>
                    <a:pt x="890" y="0"/>
                  </a:lnTo>
                  <a:cubicBezTo>
                    <a:pt x="890" y="491"/>
                    <a:pt x="490" y="890"/>
                    <a:pt x="0" y="89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745;p46">
              <a:extLst>
                <a:ext uri="{FF2B5EF4-FFF2-40B4-BE49-F238E27FC236}">
                  <a16:creationId xmlns:a16="http://schemas.microsoft.com/office/drawing/2014/main" id="{768AC19B-5A94-5ED6-E661-3C80559BA1FB}"/>
                </a:ext>
              </a:extLst>
            </p:cNvPr>
            <p:cNvSpPr/>
            <p:nvPr/>
          </p:nvSpPr>
          <p:spPr>
            <a:xfrm>
              <a:off x="2757487" y="2381250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1" extrusionOk="0">
                  <a:moveTo>
                    <a:pt x="0" y="230"/>
                  </a:moveTo>
                  <a:lnTo>
                    <a:pt x="0" y="212"/>
                  </a:lnTo>
                  <a:cubicBezTo>
                    <a:pt x="116" y="212"/>
                    <a:pt x="211" y="117"/>
                    <a:pt x="211" y="0"/>
                  </a:cubicBezTo>
                  <a:lnTo>
                    <a:pt x="229" y="0"/>
                  </a:lnTo>
                  <a:cubicBezTo>
                    <a:pt x="229" y="127"/>
                    <a:pt x="126" y="230"/>
                    <a:pt x="0" y="2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746;p46">
              <a:extLst>
                <a:ext uri="{FF2B5EF4-FFF2-40B4-BE49-F238E27FC236}">
                  <a16:creationId xmlns:a16="http://schemas.microsoft.com/office/drawing/2014/main" id="{F1CF2626-FE1C-0366-34A1-BC1B721CA180}"/>
                </a:ext>
              </a:extLst>
            </p:cNvPr>
            <p:cNvSpPr/>
            <p:nvPr/>
          </p:nvSpPr>
          <p:spPr>
            <a:xfrm>
              <a:off x="2519362" y="2452687"/>
              <a:ext cx="320675" cy="320676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890" y="889"/>
                  </a:moveTo>
                  <a:lnTo>
                    <a:pt x="873" y="889"/>
                  </a:lnTo>
                  <a:cubicBezTo>
                    <a:pt x="873" y="408"/>
                    <a:pt x="481" y="17"/>
                    <a:pt x="0" y="17"/>
                  </a:cubicBezTo>
                  <a:lnTo>
                    <a:pt x="0" y="0"/>
                  </a:lnTo>
                  <a:cubicBezTo>
                    <a:pt x="491" y="0"/>
                    <a:pt x="890" y="399"/>
                    <a:pt x="890" y="88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747;p46">
              <a:extLst>
                <a:ext uri="{FF2B5EF4-FFF2-40B4-BE49-F238E27FC236}">
                  <a16:creationId xmlns:a16="http://schemas.microsoft.com/office/drawing/2014/main" id="{EFA45C5B-6B65-BB5F-3A00-6CDF4A4E6865}"/>
                </a:ext>
              </a:extLst>
            </p:cNvPr>
            <p:cNvSpPr/>
            <p:nvPr/>
          </p:nvSpPr>
          <p:spPr>
            <a:xfrm>
              <a:off x="2757487" y="245268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lnTo>
                    <a:pt x="212" y="229"/>
                  </a:lnTo>
                  <a:cubicBezTo>
                    <a:pt x="212" y="112"/>
                    <a:pt x="117" y="17"/>
                    <a:pt x="0" y="17"/>
                  </a:cubicBezTo>
                  <a:lnTo>
                    <a:pt x="0" y="0"/>
                  </a:lnTo>
                  <a:cubicBezTo>
                    <a:pt x="126" y="0"/>
                    <a:pt x="229" y="103"/>
                    <a:pt x="229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748;p46">
              <a:extLst>
                <a:ext uri="{FF2B5EF4-FFF2-40B4-BE49-F238E27FC236}">
                  <a16:creationId xmlns:a16="http://schemas.microsoft.com/office/drawing/2014/main" id="{F7A6045B-08F9-4C9A-E264-E19E25B4F14F}"/>
                </a:ext>
              </a:extLst>
            </p:cNvPr>
            <p:cNvSpPr/>
            <p:nvPr/>
          </p:nvSpPr>
          <p:spPr>
            <a:xfrm>
              <a:off x="2833687" y="2452687"/>
              <a:ext cx="320675" cy="320676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18" y="889"/>
                  </a:moveTo>
                  <a:lnTo>
                    <a:pt x="0" y="889"/>
                  </a:lnTo>
                  <a:cubicBezTo>
                    <a:pt x="0" y="399"/>
                    <a:pt x="399" y="0"/>
                    <a:pt x="890" y="0"/>
                  </a:cubicBezTo>
                  <a:lnTo>
                    <a:pt x="890" y="17"/>
                  </a:lnTo>
                  <a:cubicBezTo>
                    <a:pt x="409" y="17"/>
                    <a:pt x="18" y="408"/>
                    <a:pt x="18" y="88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49;p46">
              <a:extLst>
                <a:ext uri="{FF2B5EF4-FFF2-40B4-BE49-F238E27FC236}">
                  <a16:creationId xmlns:a16="http://schemas.microsoft.com/office/drawing/2014/main" id="{CE0C1893-AF74-0A13-2B55-647B2136835D}"/>
                </a:ext>
              </a:extLst>
            </p:cNvPr>
            <p:cNvSpPr/>
            <p:nvPr/>
          </p:nvSpPr>
          <p:spPr>
            <a:xfrm>
              <a:off x="2833687" y="245268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8" y="229"/>
                  </a:moveTo>
                  <a:lnTo>
                    <a:pt x="0" y="229"/>
                  </a:lnTo>
                  <a:cubicBezTo>
                    <a:pt x="0" y="102"/>
                    <a:pt x="103" y="0"/>
                    <a:pt x="229" y="0"/>
                  </a:cubicBezTo>
                  <a:lnTo>
                    <a:pt x="229" y="17"/>
                  </a:lnTo>
                  <a:cubicBezTo>
                    <a:pt x="113" y="17"/>
                    <a:pt x="18" y="112"/>
                    <a:pt x="18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750;p46">
              <a:extLst>
                <a:ext uri="{FF2B5EF4-FFF2-40B4-BE49-F238E27FC236}">
                  <a16:creationId xmlns:a16="http://schemas.microsoft.com/office/drawing/2014/main" id="{C04DC574-5502-E9ED-24F8-F59F9878850F}"/>
                </a:ext>
              </a:extLst>
            </p:cNvPr>
            <p:cNvSpPr/>
            <p:nvPr/>
          </p:nvSpPr>
          <p:spPr>
            <a:xfrm>
              <a:off x="2833687" y="2143125"/>
              <a:ext cx="320675" cy="320675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890" y="890"/>
                  </a:moveTo>
                  <a:cubicBezTo>
                    <a:pt x="399" y="890"/>
                    <a:pt x="0" y="491"/>
                    <a:pt x="0" y="0"/>
                  </a:cubicBezTo>
                  <a:lnTo>
                    <a:pt x="17" y="0"/>
                  </a:lnTo>
                  <a:cubicBezTo>
                    <a:pt x="17" y="481"/>
                    <a:pt x="409" y="873"/>
                    <a:pt x="890" y="873"/>
                  </a:cubicBezTo>
                  <a:lnTo>
                    <a:pt x="890" y="89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751;p46">
              <a:extLst>
                <a:ext uri="{FF2B5EF4-FFF2-40B4-BE49-F238E27FC236}">
                  <a16:creationId xmlns:a16="http://schemas.microsoft.com/office/drawing/2014/main" id="{F2BE414F-9823-A3B7-08AF-D872B7376812}"/>
                </a:ext>
              </a:extLst>
            </p:cNvPr>
            <p:cNvSpPr/>
            <p:nvPr/>
          </p:nvSpPr>
          <p:spPr>
            <a:xfrm>
              <a:off x="2833687" y="2381250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cubicBezTo>
                    <a:pt x="103" y="229"/>
                    <a:pt x="0" y="126"/>
                    <a:pt x="0" y="0"/>
                  </a:cubicBezTo>
                  <a:lnTo>
                    <a:pt x="17" y="0"/>
                  </a:lnTo>
                  <a:cubicBezTo>
                    <a:pt x="17" y="117"/>
                    <a:pt x="112" y="212"/>
                    <a:pt x="229" y="212"/>
                  </a:cubicBezTo>
                  <a:lnTo>
                    <a:pt x="229" y="22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752;p46">
            <a:extLst>
              <a:ext uri="{FF2B5EF4-FFF2-40B4-BE49-F238E27FC236}">
                <a16:creationId xmlns:a16="http://schemas.microsoft.com/office/drawing/2014/main" id="{141C2313-4C52-6FB7-5EFA-2D9F819E8340}"/>
              </a:ext>
            </a:extLst>
          </p:cNvPr>
          <p:cNvGrpSpPr/>
          <p:nvPr/>
        </p:nvGrpSpPr>
        <p:grpSpPr>
          <a:xfrm>
            <a:off x="1900080" y="1204036"/>
            <a:ext cx="367220" cy="356203"/>
            <a:chOff x="7486218" y="2813433"/>
            <a:chExt cx="367220" cy="356203"/>
          </a:xfrm>
        </p:grpSpPr>
        <p:sp>
          <p:nvSpPr>
            <p:cNvPr id="20" name="Google Shape;753;p46">
              <a:extLst>
                <a:ext uri="{FF2B5EF4-FFF2-40B4-BE49-F238E27FC236}">
                  <a16:creationId xmlns:a16="http://schemas.microsoft.com/office/drawing/2014/main" id="{C0A0BFCB-4311-DFDB-0C3D-28E4B668C4BE}"/>
                </a:ext>
              </a:extLst>
            </p:cNvPr>
            <p:cNvSpPr/>
            <p:nvPr/>
          </p:nvSpPr>
          <p:spPr>
            <a:xfrm>
              <a:off x="7486218" y="2813433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1" extrusionOk="0">
                  <a:moveTo>
                    <a:pt x="0" y="230"/>
                  </a:moveTo>
                  <a:lnTo>
                    <a:pt x="0" y="212"/>
                  </a:lnTo>
                  <a:cubicBezTo>
                    <a:pt x="116" y="212"/>
                    <a:pt x="211" y="117"/>
                    <a:pt x="211" y="0"/>
                  </a:cubicBezTo>
                  <a:lnTo>
                    <a:pt x="229" y="0"/>
                  </a:lnTo>
                  <a:cubicBezTo>
                    <a:pt x="229" y="127"/>
                    <a:pt x="126" y="230"/>
                    <a:pt x="0" y="2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754;p46">
              <a:extLst>
                <a:ext uri="{FF2B5EF4-FFF2-40B4-BE49-F238E27FC236}">
                  <a16:creationId xmlns:a16="http://schemas.microsoft.com/office/drawing/2014/main" id="{C537429D-DDA0-D2F7-7AED-5A74863E02F9}"/>
                </a:ext>
              </a:extLst>
            </p:cNvPr>
            <p:cNvSpPr/>
            <p:nvPr/>
          </p:nvSpPr>
          <p:spPr>
            <a:xfrm>
              <a:off x="7486218" y="2978681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lnTo>
                    <a:pt x="212" y="229"/>
                  </a:lnTo>
                  <a:cubicBezTo>
                    <a:pt x="212" y="112"/>
                    <a:pt x="117" y="17"/>
                    <a:pt x="0" y="17"/>
                  </a:cubicBezTo>
                  <a:lnTo>
                    <a:pt x="0" y="0"/>
                  </a:lnTo>
                  <a:cubicBezTo>
                    <a:pt x="126" y="0"/>
                    <a:pt x="229" y="103"/>
                    <a:pt x="229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755;p46">
              <a:extLst>
                <a:ext uri="{FF2B5EF4-FFF2-40B4-BE49-F238E27FC236}">
                  <a16:creationId xmlns:a16="http://schemas.microsoft.com/office/drawing/2014/main" id="{E645AE5F-572D-75CB-CEC3-7C4EA577989A}"/>
                </a:ext>
              </a:extLst>
            </p:cNvPr>
            <p:cNvSpPr/>
            <p:nvPr/>
          </p:nvSpPr>
          <p:spPr>
            <a:xfrm>
              <a:off x="7662483" y="2978681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8" y="229"/>
                  </a:moveTo>
                  <a:lnTo>
                    <a:pt x="0" y="229"/>
                  </a:lnTo>
                  <a:cubicBezTo>
                    <a:pt x="0" y="102"/>
                    <a:pt x="103" y="0"/>
                    <a:pt x="229" y="0"/>
                  </a:cubicBezTo>
                  <a:lnTo>
                    <a:pt x="229" y="17"/>
                  </a:lnTo>
                  <a:cubicBezTo>
                    <a:pt x="113" y="17"/>
                    <a:pt x="18" y="112"/>
                    <a:pt x="18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756;p46">
              <a:extLst>
                <a:ext uri="{FF2B5EF4-FFF2-40B4-BE49-F238E27FC236}">
                  <a16:creationId xmlns:a16="http://schemas.microsoft.com/office/drawing/2014/main" id="{897AE54C-0AFF-0DE9-F763-FB5748B0248A}"/>
                </a:ext>
              </a:extLst>
            </p:cNvPr>
            <p:cNvSpPr/>
            <p:nvPr/>
          </p:nvSpPr>
          <p:spPr>
            <a:xfrm>
              <a:off x="7662483" y="2813433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cubicBezTo>
                    <a:pt x="103" y="229"/>
                    <a:pt x="0" y="126"/>
                    <a:pt x="0" y="0"/>
                  </a:cubicBezTo>
                  <a:lnTo>
                    <a:pt x="17" y="0"/>
                  </a:lnTo>
                  <a:cubicBezTo>
                    <a:pt x="17" y="117"/>
                    <a:pt x="112" y="212"/>
                    <a:pt x="229" y="212"/>
                  </a:cubicBezTo>
                  <a:lnTo>
                    <a:pt x="229" y="22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315;p27">
            <a:extLst>
              <a:ext uri="{FF2B5EF4-FFF2-40B4-BE49-F238E27FC236}">
                <a16:creationId xmlns:a16="http://schemas.microsoft.com/office/drawing/2014/main" id="{4D452DA0-033E-29D1-2519-D948423FC727}"/>
              </a:ext>
            </a:extLst>
          </p:cNvPr>
          <p:cNvSpPr txBox="1">
            <a:spLocks/>
          </p:cNvSpPr>
          <p:nvPr/>
        </p:nvSpPr>
        <p:spPr>
          <a:xfrm>
            <a:off x="8447258" y="4734000"/>
            <a:ext cx="464829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73504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>
            <a:spLocks noGrp="1"/>
          </p:cNvSpPr>
          <p:nvPr>
            <p:ph type="subTitle" idx="1"/>
          </p:nvPr>
        </p:nvSpPr>
        <p:spPr>
          <a:xfrm>
            <a:off x="3482786" y="1398633"/>
            <a:ext cx="4867800" cy="2756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Introduction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Work </a:t>
            </a:r>
            <a:r>
              <a:rPr lang="fr-FR" sz="2000" dirty="0" err="1"/>
              <a:t>progress</a:t>
            </a:r>
            <a:endParaRPr lang="fr-FR" sz="2000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Future </a:t>
            </a:r>
            <a:r>
              <a:rPr lang="fr-FR" sz="2000" dirty="0" err="1"/>
              <a:t>work</a:t>
            </a:r>
            <a:endParaRPr lang="fr-FR" sz="2000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Conclusion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9" name="Google Shape;349;p29"/>
          <p:cNvSpPr txBox="1">
            <a:spLocks noGrp="1"/>
          </p:cNvSpPr>
          <p:nvPr>
            <p:ph type="title"/>
          </p:nvPr>
        </p:nvSpPr>
        <p:spPr>
          <a:xfrm>
            <a:off x="3493029" y="733517"/>
            <a:ext cx="4867800" cy="8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grpSp>
        <p:nvGrpSpPr>
          <p:cNvPr id="350" name="Google Shape;350;p29"/>
          <p:cNvGrpSpPr/>
          <p:nvPr/>
        </p:nvGrpSpPr>
        <p:grpSpPr>
          <a:xfrm>
            <a:off x="1087692" y="1695207"/>
            <a:ext cx="1753159" cy="1753159"/>
            <a:chOff x="8071913" y="-378961"/>
            <a:chExt cx="1827921" cy="1827921"/>
          </a:xfrm>
        </p:grpSpPr>
        <p:sp>
          <p:nvSpPr>
            <p:cNvPr id="351" name="Google Shape;351;p29"/>
            <p:cNvSpPr/>
            <p:nvPr/>
          </p:nvSpPr>
          <p:spPr>
            <a:xfrm>
              <a:off x="8330684" y="-117438"/>
              <a:ext cx="1307614" cy="1307614"/>
            </a:xfrm>
            <a:custGeom>
              <a:avLst/>
              <a:gdLst/>
              <a:ahLst/>
              <a:cxnLst/>
              <a:rect l="l" t="t" r="r" b="b"/>
              <a:pathLst>
                <a:path w="2094" h="2094" extrusionOk="0">
                  <a:moveTo>
                    <a:pt x="2093" y="2093"/>
                  </a:moveTo>
                  <a:lnTo>
                    <a:pt x="0" y="2093"/>
                  </a:lnTo>
                  <a:lnTo>
                    <a:pt x="0" y="0"/>
                  </a:lnTo>
                  <a:lnTo>
                    <a:pt x="2093" y="0"/>
                  </a:lnTo>
                  <a:lnTo>
                    <a:pt x="2093" y="209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8325178" y="-122944"/>
              <a:ext cx="1318636" cy="1318636"/>
            </a:xfrm>
            <a:custGeom>
              <a:avLst/>
              <a:gdLst/>
              <a:ahLst/>
              <a:cxnLst/>
              <a:rect l="l" t="t" r="r" b="b"/>
              <a:pathLst>
                <a:path w="2111" h="2111" extrusionOk="0">
                  <a:moveTo>
                    <a:pt x="18" y="2092"/>
                  </a:moveTo>
                  <a:lnTo>
                    <a:pt x="2093" y="2092"/>
                  </a:lnTo>
                  <a:lnTo>
                    <a:pt x="2093" y="17"/>
                  </a:lnTo>
                  <a:lnTo>
                    <a:pt x="18" y="17"/>
                  </a:lnTo>
                  <a:lnTo>
                    <a:pt x="18" y="2092"/>
                  </a:lnTo>
                  <a:close/>
                  <a:moveTo>
                    <a:pt x="2110" y="2110"/>
                  </a:moveTo>
                  <a:lnTo>
                    <a:pt x="0" y="2110"/>
                  </a:lnTo>
                  <a:lnTo>
                    <a:pt x="0" y="0"/>
                  </a:lnTo>
                  <a:lnTo>
                    <a:pt x="2110" y="0"/>
                  </a:lnTo>
                  <a:lnTo>
                    <a:pt x="2110" y="2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8418777" y="-32098"/>
              <a:ext cx="1134187" cy="1134187"/>
            </a:xfrm>
            <a:custGeom>
              <a:avLst/>
              <a:gdLst/>
              <a:ahLst/>
              <a:cxnLst/>
              <a:rect l="l" t="t" r="r" b="b"/>
              <a:pathLst>
                <a:path w="1816" h="1816" extrusionOk="0">
                  <a:moveTo>
                    <a:pt x="1815" y="1815"/>
                  </a:moveTo>
                  <a:lnTo>
                    <a:pt x="0" y="1815"/>
                  </a:lnTo>
                  <a:lnTo>
                    <a:pt x="0" y="0"/>
                  </a:lnTo>
                  <a:lnTo>
                    <a:pt x="1815" y="0"/>
                  </a:lnTo>
                  <a:lnTo>
                    <a:pt x="1815" y="181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8080173" y="-370703"/>
              <a:ext cx="1811399" cy="1811399"/>
            </a:xfrm>
            <a:custGeom>
              <a:avLst/>
              <a:gdLst/>
              <a:ahLst/>
              <a:cxnLst/>
              <a:rect l="l" t="t" r="r" b="b"/>
              <a:pathLst>
                <a:path w="2902" h="2902" extrusionOk="0">
                  <a:moveTo>
                    <a:pt x="1450" y="2901"/>
                  </a:moveTo>
                  <a:lnTo>
                    <a:pt x="0" y="1451"/>
                  </a:lnTo>
                  <a:lnTo>
                    <a:pt x="1450" y="0"/>
                  </a:lnTo>
                  <a:lnTo>
                    <a:pt x="2901" y="1451"/>
                  </a:lnTo>
                  <a:lnTo>
                    <a:pt x="1450" y="290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8071913" y="-378961"/>
              <a:ext cx="1827921" cy="1827921"/>
            </a:xfrm>
            <a:custGeom>
              <a:avLst/>
              <a:gdLst/>
              <a:ahLst/>
              <a:cxnLst/>
              <a:rect l="l" t="t" r="r" b="b"/>
              <a:pathLst>
                <a:path w="2928" h="2928" extrusionOk="0">
                  <a:moveTo>
                    <a:pt x="25" y="1464"/>
                  </a:moveTo>
                  <a:lnTo>
                    <a:pt x="1463" y="2902"/>
                  </a:lnTo>
                  <a:lnTo>
                    <a:pt x="2902" y="1464"/>
                  </a:lnTo>
                  <a:lnTo>
                    <a:pt x="1463" y="25"/>
                  </a:lnTo>
                  <a:lnTo>
                    <a:pt x="25" y="1464"/>
                  </a:lnTo>
                  <a:close/>
                  <a:moveTo>
                    <a:pt x="1463" y="2927"/>
                  </a:moveTo>
                  <a:lnTo>
                    <a:pt x="0" y="1464"/>
                  </a:lnTo>
                  <a:lnTo>
                    <a:pt x="1463" y="0"/>
                  </a:lnTo>
                  <a:lnTo>
                    <a:pt x="2927" y="1464"/>
                  </a:lnTo>
                  <a:lnTo>
                    <a:pt x="1463" y="29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8694065" y="245943"/>
              <a:ext cx="580860" cy="578105"/>
            </a:xfrm>
            <a:custGeom>
              <a:avLst/>
              <a:gdLst/>
              <a:ahLst/>
              <a:cxnLst/>
              <a:rect l="l" t="t" r="r" b="b"/>
              <a:pathLst>
                <a:path w="929" h="928" extrusionOk="0">
                  <a:moveTo>
                    <a:pt x="928" y="927"/>
                  </a:moveTo>
                  <a:lnTo>
                    <a:pt x="0" y="927"/>
                  </a:lnTo>
                  <a:lnTo>
                    <a:pt x="0" y="0"/>
                  </a:lnTo>
                  <a:lnTo>
                    <a:pt x="928" y="0"/>
                  </a:lnTo>
                  <a:lnTo>
                    <a:pt x="928" y="92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8688559" y="240437"/>
              <a:ext cx="591870" cy="591870"/>
            </a:xfrm>
            <a:custGeom>
              <a:avLst/>
              <a:gdLst/>
              <a:ahLst/>
              <a:cxnLst/>
              <a:rect l="l" t="t" r="r" b="b"/>
              <a:pathLst>
                <a:path w="947" h="946" extrusionOk="0">
                  <a:moveTo>
                    <a:pt x="18" y="927"/>
                  </a:moveTo>
                  <a:lnTo>
                    <a:pt x="928" y="927"/>
                  </a:lnTo>
                  <a:lnTo>
                    <a:pt x="928" y="18"/>
                  </a:lnTo>
                  <a:lnTo>
                    <a:pt x="18" y="18"/>
                  </a:lnTo>
                  <a:lnTo>
                    <a:pt x="18" y="927"/>
                  </a:lnTo>
                  <a:close/>
                  <a:moveTo>
                    <a:pt x="946" y="945"/>
                  </a:moveTo>
                  <a:lnTo>
                    <a:pt x="0" y="945"/>
                  </a:lnTo>
                  <a:lnTo>
                    <a:pt x="0" y="0"/>
                  </a:lnTo>
                  <a:lnTo>
                    <a:pt x="946" y="0"/>
                  </a:lnTo>
                  <a:lnTo>
                    <a:pt x="946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8732605" y="284483"/>
              <a:ext cx="503777" cy="501025"/>
            </a:xfrm>
            <a:custGeom>
              <a:avLst/>
              <a:gdLst/>
              <a:ahLst/>
              <a:cxnLst/>
              <a:rect l="l" t="t" r="r" b="b"/>
              <a:pathLst>
                <a:path w="805" h="804" extrusionOk="0">
                  <a:moveTo>
                    <a:pt x="804" y="803"/>
                  </a:moveTo>
                  <a:lnTo>
                    <a:pt x="0" y="803"/>
                  </a:lnTo>
                  <a:lnTo>
                    <a:pt x="0" y="0"/>
                  </a:lnTo>
                  <a:lnTo>
                    <a:pt x="804" y="0"/>
                  </a:lnTo>
                  <a:lnTo>
                    <a:pt x="804" y="80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315;p27">
            <a:extLst>
              <a:ext uri="{FF2B5EF4-FFF2-40B4-BE49-F238E27FC236}">
                <a16:creationId xmlns:a16="http://schemas.microsoft.com/office/drawing/2014/main" id="{7F2C2C7A-5BE3-9E70-938D-E0AEC4366B6F}"/>
              </a:ext>
            </a:extLst>
          </p:cNvPr>
          <p:cNvSpPr txBox="1">
            <a:spLocks/>
          </p:cNvSpPr>
          <p:nvPr/>
        </p:nvSpPr>
        <p:spPr>
          <a:xfrm>
            <a:off x="8191693" y="4734000"/>
            <a:ext cx="29803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3"/>
          <p:cNvSpPr txBox="1">
            <a:spLocks noGrp="1"/>
          </p:cNvSpPr>
          <p:nvPr>
            <p:ph type="title"/>
          </p:nvPr>
        </p:nvSpPr>
        <p:spPr>
          <a:xfrm>
            <a:off x="398803" y="1321023"/>
            <a:ext cx="340496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Volatile </a:t>
            </a:r>
            <a:r>
              <a:rPr lang="fr-FR" sz="2000" dirty="0" err="1"/>
              <a:t>organic</a:t>
            </a:r>
            <a:r>
              <a:rPr lang="fr-FR" sz="2000" dirty="0"/>
              <a:t> compounds</a:t>
            </a:r>
            <a:endParaRPr sz="2000" dirty="0"/>
          </a:p>
        </p:txBody>
      </p:sp>
      <p:pic>
        <p:nvPicPr>
          <p:cNvPr id="1026" name="Picture 2" descr="voc gas icon">
            <a:extLst>
              <a:ext uri="{FF2B5EF4-FFF2-40B4-BE49-F238E27FC236}">
                <a16:creationId xmlns:a16="http://schemas.microsoft.com/office/drawing/2014/main" id="{E0640BE6-6F65-12BA-1A53-F6D9DE79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150" y="1486064"/>
            <a:ext cx="1272137" cy="135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6B9649-16B4-975C-C107-BCD3BDA42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375" y="2844217"/>
            <a:ext cx="1528502" cy="179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130EE4-5227-956E-464E-EAC422BDD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535" y="3116730"/>
            <a:ext cx="1836736" cy="12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BFB8631-80C2-0C2B-D45F-A502E4234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3989" y="2928315"/>
            <a:ext cx="1297639" cy="1508152"/>
          </a:xfrm>
          <a:prstGeom prst="rect">
            <a:avLst/>
          </a:prstGeom>
        </p:spPr>
      </p:pic>
      <p:sp>
        <p:nvSpPr>
          <p:cNvPr id="6" name="Google Shape;429;p33">
            <a:extLst>
              <a:ext uri="{FF2B5EF4-FFF2-40B4-BE49-F238E27FC236}">
                <a16:creationId xmlns:a16="http://schemas.microsoft.com/office/drawing/2014/main" id="{FD35ABBC-502A-C456-1E12-11168EF82002}"/>
              </a:ext>
            </a:extLst>
          </p:cNvPr>
          <p:cNvSpPr txBox="1">
            <a:spLocks/>
          </p:cNvSpPr>
          <p:nvPr/>
        </p:nvSpPr>
        <p:spPr>
          <a:xfrm>
            <a:off x="2101283" y="3396041"/>
            <a:ext cx="44920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ts Mill Goudy"/>
              <a:buNone/>
              <a:defRPr sz="35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sz="2000" dirty="0"/>
              <a:t>Acquisition system</a:t>
            </a:r>
          </a:p>
        </p:txBody>
      </p:sp>
      <p:sp>
        <p:nvSpPr>
          <p:cNvPr id="9" name="Google Shape;429;p33">
            <a:extLst>
              <a:ext uri="{FF2B5EF4-FFF2-40B4-BE49-F238E27FC236}">
                <a16:creationId xmlns:a16="http://schemas.microsoft.com/office/drawing/2014/main" id="{F591C9CB-0631-194C-9768-DDC1FB376469}"/>
              </a:ext>
            </a:extLst>
          </p:cNvPr>
          <p:cNvSpPr txBox="1">
            <a:spLocks/>
          </p:cNvSpPr>
          <p:nvPr/>
        </p:nvSpPr>
        <p:spPr>
          <a:xfrm>
            <a:off x="8724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ts Mill Goudy"/>
              <a:buNone/>
              <a:defRPr sz="35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dirty="0"/>
              <a:t>Introduction</a:t>
            </a:r>
          </a:p>
        </p:txBody>
      </p:sp>
      <p:sp>
        <p:nvSpPr>
          <p:cNvPr id="2" name="Google Shape;429;p33">
            <a:extLst>
              <a:ext uri="{FF2B5EF4-FFF2-40B4-BE49-F238E27FC236}">
                <a16:creationId xmlns:a16="http://schemas.microsoft.com/office/drawing/2014/main" id="{0DB7D36C-8BF3-2B35-0D1C-516B0E5A049A}"/>
              </a:ext>
            </a:extLst>
          </p:cNvPr>
          <p:cNvSpPr txBox="1">
            <a:spLocks/>
          </p:cNvSpPr>
          <p:nvPr/>
        </p:nvSpPr>
        <p:spPr>
          <a:xfrm>
            <a:off x="5084771" y="1424033"/>
            <a:ext cx="34049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ts Mill Goudy"/>
              <a:buNone/>
              <a:defRPr sz="35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/>
              <a:t> </a:t>
            </a:r>
            <a:r>
              <a:rPr lang="fr-FR" sz="2000" dirty="0" err="1"/>
              <a:t>Develop</a:t>
            </a:r>
            <a:r>
              <a:rPr lang="fr-FR" sz="2000" dirty="0"/>
              <a:t> a system to </a:t>
            </a:r>
            <a:r>
              <a:rPr lang="fr-FR" sz="2000" dirty="0" err="1"/>
              <a:t>quantify</a:t>
            </a:r>
            <a:r>
              <a:rPr lang="fr-FR" sz="2000" dirty="0"/>
              <a:t> VOC </a:t>
            </a:r>
            <a:r>
              <a:rPr lang="fr-FR" sz="2000" dirty="0" err="1"/>
              <a:t>using</a:t>
            </a:r>
            <a:r>
              <a:rPr lang="fr-FR" sz="2000" dirty="0"/>
              <a:t> AI</a:t>
            </a:r>
          </a:p>
        </p:txBody>
      </p:sp>
      <p:sp>
        <p:nvSpPr>
          <p:cNvPr id="4" name="Google Shape;315;p27">
            <a:extLst>
              <a:ext uri="{FF2B5EF4-FFF2-40B4-BE49-F238E27FC236}">
                <a16:creationId xmlns:a16="http://schemas.microsoft.com/office/drawing/2014/main" id="{BB55215C-D345-6AAF-7A7E-1DCC60C46F11}"/>
              </a:ext>
            </a:extLst>
          </p:cNvPr>
          <p:cNvSpPr txBox="1">
            <a:spLocks/>
          </p:cNvSpPr>
          <p:nvPr/>
        </p:nvSpPr>
        <p:spPr>
          <a:xfrm>
            <a:off x="8427381" y="4780383"/>
            <a:ext cx="29803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78ABE3-5D66-B15A-28ED-5AA4161FD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Presentation</a:t>
            </a:r>
            <a:r>
              <a:rPr lang="fr-FR" dirty="0"/>
              <a:t> of the </a:t>
            </a:r>
            <a:r>
              <a:rPr lang="fr-FR" dirty="0" err="1"/>
              <a:t>subject</a:t>
            </a:r>
            <a:endParaRPr lang="fr-FR" dirty="0"/>
          </a:p>
        </p:txBody>
      </p:sp>
      <p:pic>
        <p:nvPicPr>
          <p:cNvPr id="4" name="Image 3" descr="Une image contenant carré, Rectangle, capture d’écran, Caractère coloré&#10;&#10;Description générée automatiquement">
            <a:extLst>
              <a:ext uri="{FF2B5EF4-FFF2-40B4-BE49-F238E27FC236}">
                <a16:creationId xmlns:a16="http://schemas.microsoft.com/office/drawing/2014/main" id="{1A3CF619-01F3-A24A-3905-DB935D13F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480680"/>
            <a:ext cx="1785785" cy="1339339"/>
          </a:xfrm>
          <a:prstGeom prst="rect">
            <a:avLst/>
          </a:prstGeom>
        </p:spPr>
      </p:pic>
      <p:pic>
        <p:nvPicPr>
          <p:cNvPr id="2050" name="Picture 2" descr="Machine Learning : Définition, fonctionnement, utilisations">
            <a:extLst>
              <a:ext uri="{FF2B5EF4-FFF2-40B4-BE49-F238E27FC236}">
                <a16:creationId xmlns:a16="http://schemas.microsoft.com/office/drawing/2014/main" id="{D5C66CAD-65E5-0557-D838-A9D49079C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89" y="3519281"/>
            <a:ext cx="1878595" cy="103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A2C19CBC-7128-16AB-B501-47971E735069}"/>
              </a:ext>
            </a:extLst>
          </p:cNvPr>
          <p:cNvSpPr txBox="1">
            <a:spLocks/>
          </p:cNvSpPr>
          <p:nvPr/>
        </p:nvSpPr>
        <p:spPr>
          <a:xfrm>
            <a:off x="-1633908" y="935843"/>
            <a:ext cx="649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ts Mill Goudy"/>
              <a:buNone/>
              <a:defRPr sz="35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sz="2000" dirty="0"/>
              <a:t>Matrix of </a:t>
            </a:r>
            <a:r>
              <a:rPr lang="fr-FR" sz="2000" dirty="0" err="1"/>
              <a:t>sensors</a:t>
            </a:r>
            <a:endParaRPr lang="fr-FR" sz="2000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D21A46D-935E-F90A-EDAF-B3F7D6578B25}"/>
              </a:ext>
            </a:extLst>
          </p:cNvPr>
          <p:cNvCxnSpPr>
            <a:cxnSpLocks/>
          </p:cNvCxnSpPr>
          <p:nvPr/>
        </p:nvCxnSpPr>
        <p:spPr>
          <a:xfrm>
            <a:off x="2938332" y="2081036"/>
            <a:ext cx="31732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>
            <a:extLst>
              <a:ext uri="{FF2B5EF4-FFF2-40B4-BE49-F238E27FC236}">
                <a16:creationId xmlns:a16="http://schemas.microsoft.com/office/drawing/2014/main" id="{577E3075-6E6C-6904-A5C6-B8C1F4F43D38}"/>
              </a:ext>
            </a:extLst>
          </p:cNvPr>
          <p:cNvSpPr txBox="1">
            <a:spLocks/>
          </p:cNvSpPr>
          <p:nvPr/>
        </p:nvSpPr>
        <p:spPr>
          <a:xfrm>
            <a:off x="3088138" y="1610888"/>
            <a:ext cx="2848651" cy="4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ts Mill Goudy"/>
              <a:buNone/>
              <a:defRPr sz="35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sz="2000" dirty="0"/>
              <a:t>Image acquisition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3B73855E-6B86-5275-1C61-35E4324AE436}"/>
              </a:ext>
            </a:extLst>
          </p:cNvPr>
          <p:cNvSpPr txBox="1">
            <a:spLocks/>
          </p:cNvSpPr>
          <p:nvPr/>
        </p:nvSpPr>
        <p:spPr>
          <a:xfrm>
            <a:off x="5451760" y="4551204"/>
            <a:ext cx="2848651" cy="4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ts Mill Goudy"/>
              <a:buNone/>
              <a:defRPr sz="35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sz="2000" dirty="0"/>
              <a:t>Image/Signal </a:t>
            </a:r>
            <a:r>
              <a:rPr lang="fr-FR" sz="2000" dirty="0" err="1"/>
              <a:t>processing</a:t>
            </a:r>
            <a:endParaRPr lang="fr-FR" sz="200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BDE3ABE-9A7D-AB94-397B-0E8EAACA622D}"/>
              </a:ext>
            </a:extLst>
          </p:cNvPr>
          <p:cNvSpPr txBox="1">
            <a:spLocks/>
          </p:cNvSpPr>
          <p:nvPr/>
        </p:nvSpPr>
        <p:spPr>
          <a:xfrm>
            <a:off x="6999674" y="3894704"/>
            <a:ext cx="2848651" cy="4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ts Mill Goudy"/>
              <a:buNone/>
              <a:defRPr sz="35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sz="800" dirty="0"/>
              <a:t>https://datascientest.com/</a:t>
            </a:r>
          </a:p>
        </p:txBody>
      </p:sp>
      <p:pic>
        <p:nvPicPr>
          <p:cNvPr id="1026" name="Picture 2" descr="How to use the default launcher icon provided in android studio project as  an ImageView (as is)? - Stack Overflow">
            <a:extLst>
              <a:ext uri="{FF2B5EF4-FFF2-40B4-BE49-F238E27FC236}">
                <a16:creationId xmlns:a16="http://schemas.microsoft.com/office/drawing/2014/main" id="{D43FB04B-0DEF-CC23-87B5-58D3A5C84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767" y="1452493"/>
            <a:ext cx="1202640" cy="120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1D7E240-7A87-D0CF-90E3-2BFE7778C3FF}"/>
              </a:ext>
            </a:extLst>
          </p:cNvPr>
          <p:cNvCxnSpPr>
            <a:cxnSpLocks/>
            <a:stCxn id="1026" idx="2"/>
            <a:endCxn id="2050" idx="0"/>
          </p:cNvCxnSpPr>
          <p:nvPr/>
        </p:nvCxnSpPr>
        <p:spPr>
          <a:xfrm>
            <a:off x="6876087" y="2659621"/>
            <a:ext cx="0" cy="859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1">
            <a:extLst>
              <a:ext uri="{FF2B5EF4-FFF2-40B4-BE49-F238E27FC236}">
                <a16:creationId xmlns:a16="http://schemas.microsoft.com/office/drawing/2014/main" id="{8415A6FB-CB00-682B-4997-E78A059198B5}"/>
              </a:ext>
            </a:extLst>
          </p:cNvPr>
          <p:cNvSpPr txBox="1">
            <a:spLocks/>
          </p:cNvSpPr>
          <p:nvPr/>
        </p:nvSpPr>
        <p:spPr>
          <a:xfrm>
            <a:off x="720000" y="3847298"/>
            <a:ext cx="1785786" cy="4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ts Mill Goudy"/>
              <a:buNone/>
              <a:defRPr sz="35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sz="2000" dirty="0"/>
              <a:t>VOC </a:t>
            </a:r>
            <a:r>
              <a:rPr lang="fr-FR" sz="2000" dirty="0" err="1"/>
              <a:t>detected</a:t>
            </a:r>
            <a:r>
              <a:rPr lang="fr-FR" sz="2000" dirty="0"/>
              <a:t>!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041629EF-5133-73C4-3844-A113A137D97A}"/>
              </a:ext>
            </a:extLst>
          </p:cNvPr>
          <p:cNvCxnSpPr>
            <a:cxnSpLocks/>
            <a:stCxn id="2050" idx="1"/>
            <a:endCxn id="21" idx="3"/>
          </p:cNvCxnSpPr>
          <p:nvPr/>
        </p:nvCxnSpPr>
        <p:spPr>
          <a:xfrm flipH="1">
            <a:off x="2505786" y="4035243"/>
            <a:ext cx="3431003" cy="19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380;p31">
            <a:extLst>
              <a:ext uri="{FF2B5EF4-FFF2-40B4-BE49-F238E27FC236}">
                <a16:creationId xmlns:a16="http://schemas.microsoft.com/office/drawing/2014/main" id="{7FC9E9AD-4AC0-22D9-3E96-FE79F671F76C}"/>
              </a:ext>
            </a:extLst>
          </p:cNvPr>
          <p:cNvSpPr txBox="1">
            <a:spLocks/>
          </p:cNvSpPr>
          <p:nvPr/>
        </p:nvSpPr>
        <p:spPr>
          <a:xfrm>
            <a:off x="2625226" y="3152858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endParaRPr lang="fr-FR" sz="1600" dirty="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9" name="Google Shape;389;p31">
            <a:extLst>
              <a:ext uri="{FF2B5EF4-FFF2-40B4-BE49-F238E27FC236}">
                <a16:creationId xmlns:a16="http://schemas.microsoft.com/office/drawing/2014/main" id="{F2D7DD0B-8164-408E-4416-E42DF30EBB31}"/>
              </a:ext>
            </a:extLst>
          </p:cNvPr>
          <p:cNvSpPr/>
          <p:nvPr/>
        </p:nvSpPr>
        <p:spPr>
          <a:xfrm>
            <a:off x="786058" y="3610904"/>
            <a:ext cx="1677017" cy="78134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2466730F-4E35-FD8D-3D74-032A1F1D9D3A}"/>
              </a:ext>
            </a:extLst>
          </p:cNvPr>
          <p:cNvSpPr txBox="1">
            <a:spLocks/>
          </p:cNvSpPr>
          <p:nvPr/>
        </p:nvSpPr>
        <p:spPr>
          <a:xfrm>
            <a:off x="6491738" y="2855622"/>
            <a:ext cx="2848651" cy="4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ts Mill Goudy"/>
              <a:buNone/>
              <a:defRPr sz="35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sz="2000" dirty="0" err="1"/>
              <a:t>Sensors</a:t>
            </a:r>
            <a:r>
              <a:rPr lang="fr-FR" sz="2000" dirty="0"/>
              <a:t> data</a:t>
            </a:r>
          </a:p>
        </p:txBody>
      </p:sp>
      <p:sp>
        <p:nvSpPr>
          <p:cNvPr id="3" name="Google Shape;315;p27">
            <a:extLst>
              <a:ext uri="{FF2B5EF4-FFF2-40B4-BE49-F238E27FC236}">
                <a16:creationId xmlns:a16="http://schemas.microsoft.com/office/drawing/2014/main" id="{5617DB0A-BB9D-28DA-7D4E-5D160882550E}"/>
              </a:ext>
            </a:extLst>
          </p:cNvPr>
          <p:cNvSpPr txBox="1">
            <a:spLocks/>
          </p:cNvSpPr>
          <p:nvPr/>
        </p:nvSpPr>
        <p:spPr>
          <a:xfrm>
            <a:off x="8427381" y="4780383"/>
            <a:ext cx="29803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564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A6D7A2-2035-FCCE-3BA6-EA87A0A9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00" y="1024443"/>
            <a:ext cx="5638200" cy="820200"/>
          </a:xfrm>
        </p:spPr>
        <p:txBody>
          <a:bodyPr/>
          <a:lstStyle/>
          <a:p>
            <a:r>
              <a:rPr lang="fr-FR" sz="4000" dirty="0" err="1"/>
              <a:t>Feature</a:t>
            </a:r>
            <a:r>
              <a:rPr lang="fr-FR" sz="4000" dirty="0"/>
              <a:t> #1: Image acquisition</a:t>
            </a:r>
          </a:p>
        </p:txBody>
      </p:sp>
      <p:pic>
        <p:nvPicPr>
          <p:cNvPr id="6" name="Image 5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9D91014C-766D-53B1-D348-B1B7C75A6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724" y="1798756"/>
            <a:ext cx="1536787" cy="2732066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456CCB0-CFBB-FD12-A841-E1AB9EB0C866}"/>
              </a:ext>
            </a:extLst>
          </p:cNvPr>
          <p:cNvCxnSpPr/>
          <p:nvPr/>
        </p:nvCxnSpPr>
        <p:spPr>
          <a:xfrm>
            <a:off x="3017344" y="4364832"/>
            <a:ext cx="842963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137F690-B622-93F2-6927-CE57306096E7}"/>
              </a:ext>
            </a:extLst>
          </p:cNvPr>
          <p:cNvCxnSpPr>
            <a:cxnSpLocks/>
          </p:cNvCxnSpPr>
          <p:nvPr/>
        </p:nvCxnSpPr>
        <p:spPr>
          <a:xfrm flipH="1">
            <a:off x="5200650" y="4364832"/>
            <a:ext cx="700088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380;p31">
            <a:extLst>
              <a:ext uri="{FF2B5EF4-FFF2-40B4-BE49-F238E27FC236}">
                <a16:creationId xmlns:a16="http://schemas.microsoft.com/office/drawing/2014/main" id="{F49FB1E1-7B33-31B1-87EF-CABB6F976E49}"/>
              </a:ext>
            </a:extLst>
          </p:cNvPr>
          <p:cNvSpPr txBox="1">
            <a:spLocks/>
          </p:cNvSpPr>
          <p:nvPr/>
        </p:nvSpPr>
        <p:spPr>
          <a:xfrm>
            <a:off x="1437994" y="4282144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Takes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picture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(s) by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clicking</a:t>
            </a:r>
            <a:endParaRPr lang="fr-FR" sz="1600" dirty="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9" name="Google Shape;380;p31">
            <a:extLst>
              <a:ext uri="{FF2B5EF4-FFF2-40B4-BE49-F238E27FC236}">
                <a16:creationId xmlns:a16="http://schemas.microsoft.com/office/drawing/2014/main" id="{4CBDEBBE-8B59-D9BA-750D-7236468EFDA9}"/>
              </a:ext>
            </a:extLst>
          </p:cNvPr>
          <p:cNvSpPr txBox="1">
            <a:spLocks/>
          </p:cNvSpPr>
          <p:nvPr/>
        </p:nvSpPr>
        <p:spPr>
          <a:xfrm>
            <a:off x="6003432" y="4348121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Set the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number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of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pictures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and the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delay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between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each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picture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(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timelapse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)</a:t>
            </a:r>
          </a:p>
        </p:txBody>
      </p:sp>
      <p:pic>
        <p:nvPicPr>
          <p:cNvPr id="4" name="Image 3" descr="Une image contenant texte, capture d’écran, carte de visite&#10;&#10;Description générée automatiquement">
            <a:extLst>
              <a:ext uri="{FF2B5EF4-FFF2-40B4-BE49-F238E27FC236}">
                <a16:creationId xmlns:a16="http://schemas.microsoft.com/office/drawing/2014/main" id="{DC9FBBBE-E6A5-D21C-42D7-CC850FFB0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634" y="1434543"/>
            <a:ext cx="1183384" cy="2103794"/>
          </a:xfrm>
          <a:prstGeom prst="rect">
            <a:avLst/>
          </a:prstGeom>
        </p:spPr>
      </p:pic>
      <p:sp>
        <p:nvSpPr>
          <p:cNvPr id="3" name="Google Shape;315;p27">
            <a:extLst>
              <a:ext uri="{FF2B5EF4-FFF2-40B4-BE49-F238E27FC236}">
                <a16:creationId xmlns:a16="http://schemas.microsoft.com/office/drawing/2014/main" id="{F2411B9E-F23B-803A-6B61-FDC9F6E0C7FB}"/>
              </a:ext>
            </a:extLst>
          </p:cNvPr>
          <p:cNvSpPr txBox="1">
            <a:spLocks/>
          </p:cNvSpPr>
          <p:nvPr/>
        </p:nvSpPr>
        <p:spPr>
          <a:xfrm>
            <a:off x="8427381" y="4780383"/>
            <a:ext cx="29803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743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B521F-4720-7D64-18BB-DFD4F4C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9" y="994713"/>
            <a:ext cx="6527501" cy="820200"/>
          </a:xfrm>
        </p:spPr>
        <p:txBody>
          <a:bodyPr/>
          <a:lstStyle/>
          <a:p>
            <a:r>
              <a:rPr lang="fr-FR" sz="4000" dirty="0" err="1"/>
              <a:t>Feature</a:t>
            </a:r>
            <a:r>
              <a:rPr lang="fr-FR" sz="4000" dirty="0"/>
              <a:t> #2: </a:t>
            </a:r>
            <a:r>
              <a:rPr lang="fr-FR" sz="4000" dirty="0" err="1"/>
              <a:t>sensor</a:t>
            </a:r>
            <a:r>
              <a:rPr lang="fr-FR" sz="4000" dirty="0"/>
              <a:t> </a:t>
            </a:r>
            <a:r>
              <a:rPr lang="fr-FR" sz="4000" dirty="0" err="1"/>
              <a:t>detection</a:t>
            </a:r>
            <a:endParaRPr lang="fr-FR" sz="4000" dirty="0"/>
          </a:p>
        </p:txBody>
      </p:sp>
      <p:sp>
        <p:nvSpPr>
          <p:cNvPr id="16" name="Google Shape;380;p31">
            <a:extLst>
              <a:ext uri="{FF2B5EF4-FFF2-40B4-BE49-F238E27FC236}">
                <a16:creationId xmlns:a16="http://schemas.microsoft.com/office/drawing/2014/main" id="{3FCF15D8-9BDA-DCAB-BA13-E4D166BEDC03}"/>
              </a:ext>
            </a:extLst>
          </p:cNvPr>
          <p:cNvSpPr txBox="1">
            <a:spLocks/>
          </p:cNvSpPr>
          <p:nvPr/>
        </p:nvSpPr>
        <p:spPr>
          <a:xfrm>
            <a:off x="3565608" y="1813866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Captured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Image</a:t>
            </a:r>
          </a:p>
        </p:txBody>
      </p:sp>
      <p:sp>
        <p:nvSpPr>
          <p:cNvPr id="18" name="Google Shape;389;p31">
            <a:extLst>
              <a:ext uri="{FF2B5EF4-FFF2-40B4-BE49-F238E27FC236}">
                <a16:creationId xmlns:a16="http://schemas.microsoft.com/office/drawing/2014/main" id="{AFF728C5-D31D-2661-7F19-533A74D4BBF7}"/>
              </a:ext>
            </a:extLst>
          </p:cNvPr>
          <p:cNvSpPr/>
          <p:nvPr/>
        </p:nvSpPr>
        <p:spPr>
          <a:xfrm>
            <a:off x="3703944" y="1755154"/>
            <a:ext cx="1962241" cy="365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15;p27">
            <a:extLst>
              <a:ext uri="{FF2B5EF4-FFF2-40B4-BE49-F238E27FC236}">
                <a16:creationId xmlns:a16="http://schemas.microsoft.com/office/drawing/2014/main" id="{D02F67B1-3DB9-EE89-A389-AD198FAAA752}"/>
              </a:ext>
            </a:extLst>
          </p:cNvPr>
          <p:cNvSpPr txBox="1">
            <a:spLocks/>
          </p:cNvSpPr>
          <p:nvPr/>
        </p:nvSpPr>
        <p:spPr>
          <a:xfrm>
            <a:off x="8447259" y="4734000"/>
            <a:ext cx="29803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6</a:t>
            </a:r>
          </a:p>
        </p:txBody>
      </p:sp>
      <p:pic>
        <p:nvPicPr>
          <p:cNvPr id="4" name="Image 3" descr="Une image contenant Rectangle, Post-it, art, conception&#10;&#10;Description générée automatiquement">
            <a:extLst>
              <a:ext uri="{FF2B5EF4-FFF2-40B4-BE49-F238E27FC236}">
                <a16:creationId xmlns:a16="http://schemas.microsoft.com/office/drawing/2014/main" id="{67C4D987-6530-7EF3-D9FA-7AE52E58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301" y="2237978"/>
            <a:ext cx="1711526" cy="22820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02141D-DD1E-D2ED-0EB7-51703AB8B6F3}"/>
              </a:ext>
            </a:extLst>
          </p:cNvPr>
          <p:cNvSpPr/>
          <p:nvPr/>
        </p:nvSpPr>
        <p:spPr>
          <a:xfrm>
            <a:off x="3829301" y="2237978"/>
            <a:ext cx="1711526" cy="631174"/>
          </a:xfrm>
          <a:prstGeom prst="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A7754A-C1AA-0284-12E4-F8DDFED072E5}"/>
              </a:ext>
            </a:extLst>
          </p:cNvPr>
          <p:cNvSpPr/>
          <p:nvPr/>
        </p:nvSpPr>
        <p:spPr>
          <a:xfrm>
            <a:off x="5169980" y="2869152"/>
            <a:ext cx="370847" cy="1648982"/>
          </a:xfrm>
          <a:prstGeom prst="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9397DF-6F0D-7876-58C5-C0666A14E432}"/>
              </a:ext>
            </a:extLst>
          </p:cNvPr>
          <p:cNvSpPr/>
          <p:nvPr/>
        </p:nvSpPr>
        <p:spPr>
          <a:xfrm>
            <a:off x="3829301" y="3359427"/>
            <a:ext cx="1340679" cy="1158708"/>
          </a:xfrm>
          <a:prstGeom prst="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B87709-14AC-2A9C-BD5A-FD340587C8A1}"/>
              </a:ext>
            </a:extLst>
          </p:cNvPr>
          <p:cNvSpPr/>
          <p:nvPr/>
        </p:nvSpPr>
        <p:spPr>
          <a:xfrm>
            <a:off x="3829301" y="2869152"/>
            <a:ext cx="861968" cy="488398"/>
          </a:xfrm>
          <a:prstGeom prst="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23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13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B521F-4720-7D64-18BB-DFD4F4C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9" y="994713"/>
            <a:ext cx="6527501" cy="820200"/>
          </a:xfrm>
        </p:spPr>
        <p:txBody>
          <a:bodyPr/>
          <a:lstStyle/>
          <a:p>
            <a:r>
              <a:rPr lang="fr-FR" sz="4000" dirty="0" err="1"/>
              <a:t>Feature</a:t>
            </a:r>
            <a:r>
              <a:rPr lang="fr-FR" sz="4000" dirty="0"/>
              <a:t> #2: </a:t>
            </a:r>
            <a:r>
              <a:rPr lang="fr-FR" sz="4000" dirty="0" err="1"/>
              <a:t>sensor</a:t>
            </a:r>
            <a:r>
              <a:rPr lang="fr-FR" sz="4000" dirty="0"/>
              <a:t> </a:t>
            </a:r>
            <a:r>
              <a:rPr lang="fr-FR" sz="4000" dirty="0" err="1"/>
              <a:t>detection</a:t>
            </a:r>
            <a:r>
              <a:rPr lang="fr-FR" sz="4000" dirty="0"/>
              <a:t> </a:t>
            </a:r>
          </a:p>
        </p:txBody>
      </p:sp>
      <p:sp>
        <p:nvSpPr>
          <p:cNvPr id="9" name="Google Shape;389;p31">
            <a:extLst>
              <a:ext uri="{FF2B5EF4-FFF2-40B4-BE49-F238E27FC236}">
                <a16:creationId xmlns:a16="http://schemas.microsoft.com/office/drawing/2014/main" id="{6AE10B1D-086B-3434-A995-70E7577C5B8B}"/>
              </a:ext>
            </a:extLst>
          </p:cNvPr>
          <p:cNvSpPr/>
          <p:nvPr/>
        </p:nvSpPr>
        <p:spPr>
          <a:xfrm>
            <a:off x="1281568" y="1990589"/>
            <a:ext cx="1888200" cy="45478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80;p31">
            <a:extLst>
              <a:ext uri="{FF2B5EF4-FFF2-40B4-BE49-F238E27FC236}">
                <a16:creationId xmlns:a16="http://schemas.microsoft.com/office/drawing/2014/main" id="{3B38964C-F58F-D532-3938-1E39171C528E}"/>
              </a:ext>
            </a:extLst>
          </p:cNvPr>
          <p:cNvSpPr txBox="1">
            <a:spLocks/>
          </p:cNvSpPr>
          <p:nvPr/>
        </p:nvSpPr>
        <p:spPr>
          <a:xfrm>
            <a:off x="1075084" y="2217980"/>
            <a:ext cx="2301168" cy="26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Manual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selection</a:t>
            </a:r>
            <a:endParaRPr lang="fr-FR" sz="1600" dirty="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6" name="Google Shape;380;p31">
            <a:extLst>
              <a:ext uri="{FF2B5EF4-FFF2-40B4-BE49-F238E27FC236}">
                <a16:creationId xmlns:a16="http://schemas.microsoft.com/office/drawing/2014/main" id="{3FCF15D8-9BDA-DCAB-BA13-E4D166BEDC03}"/>
              </a:ext>
            </a:extLst>
          </p:cNvPr>
          <p:cNvSpPr txBox="1">
            <a:spLocks/>
          </p:cNvSpPr>
          <p:nvPr/>
        </p:nvSpPr>
        <p:spPr>
          <a:xfrm>
            <a:off x="5579892" y="2079971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Selection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using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QR code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finder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pattern</a:t>
            </a:r>
          </a:p>
        </p:txBody>
      </p:sp>
      <p:sp>
        <p:nvSpPr>
          <p:cNvPr id="18" name="Google Shape;389;p31">
            <a:extLst>
              <a:ext uri="{FF2B5EF4-FFF2-40B4-BE49-F238E27FC236}">
                <a16:creationId xmlns:a16="http://schemas.microsoft.com/office/drawing/2014/main" id="{AFF728C5-D31D-2661-7F19-533A74D4BBF7}"/>
              </a:ext>
            </a:extLst>
          </p:cNvPr>
          <p:cNvSpPr/>
          <p:nvPr/>
        </p:nvSpPr>
        <p:spPr>
          <a:xfrm>
            <a:off x="5767749" y="1712426"/>
            <a:ext cx="1962241" cy="7329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Image 12" descr="Une image contenant texte, capture d’écran, affichage, Rectangle&#10;&#10;Description générée automatiquement">
            <a:extLst>
              <a:ext uri="{FF2B5EF4-FFF2-40B4-BE49-F238E27FC236}">
                <a16:creationId xmlns:a16="http://schemas.microsoft.com/office/drawing/2014/main" id="{9C31187B-3FDA-B6A2-E042-F7CA352F8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958" y="2629333"/>
            <a:ext cx="1129812" cy="2008554"/>
          </a:xfrm>
          <a:prstGeom prst="rect">
            <a:avLst/>
          </a:prstGeom>
        </p:spPr>
      </p:pic>
      <p:sp>
        <p:nvSpPr>
          <p:cNvPr id="3" name="Google Shape;315;p27">
            <a:extLst>
              <a:ext uri="{FF2B5EF4-FFF2-40B4-BE49-F238E27FC236}">
                <a16:creationId xmlns:a16="http://schemas.microsoft.com/office/drawing/2014/main" id="{AD2B8BA9-D267-CBC9-F6E1-BEDE9DDB8A4A}"/>
              </a:ext>
            </a:extLst>
          </p:cNvPr>
          <p:cNvSpPr txBox="1">
            <a:spLocks/>
          </p:cNvSpPr>
          <p:nvPr/>
        </p:nvSpPr>
        <p:spPr>
          <a:xfrm>
            <a:off x="8447259" y="4734000"/>
            <a:ext cx="29803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7</a:t>
            </a:r>
          </a:p>
        </p:txBody>
      </p:sp>
      <p:pic>
        <p:nvPicPr>
          <p:cNvPr id="5" name="Image 4" descr="Une image contenant texte, dessin, croquis, Rectangle&#10;&#10;Description générée automatiquement">
            <a:extLst>
              <a:ext uri="{FF2B5EF4-FFF2-40B4-BE49-F238E27FC236}">
                <a16:creationId xmlns:a16="http://schemas.microsoft.com/office/drawing/2014/main" id="{8D5F1573-45E0-236A-1927-5D3D9C648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6" t="15078" r="3966"/>
          <a:stretch/>
        </p:blipFill>
        <p:spPr>
          <a:xfrm>
            <a:off x="6036365" y="2569498"/>
            <a:ext cx="1545359" cy="20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49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B521F-4720-7D64-18BB-DFD4F4C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9" y="994713"/>
            <a:ext cx="6527501" cy="820200"/>
          </a:xfrm>
        </p:spPr>
        <p:txBody>
          <a:bodyPr/>
          <a:lstStyle/>
          <a:p>
            <a:r>
              <a:rPr lang="fr-FR" sz="4000" dirty="0" err="1"/>
              <a:t>Feature</a:t>
            </a:r>
            <a:r>
              <a:rPr lang="fr-FR" sz="4000" dirty="0"/>
              <a:t> #2: </a:t>
            </a:r>
            <a:r>
              <a:rPr lang="fr-FR" sz="4000" dirty="0" err="1"/>
              <a:t>sensor</a:t>
            </a:r>
            <a:r>
              <a:rPr lang="fr-FR" sz="4000" dirty="0"/>
              <a:t> </a:t>
            </a:r>
            <a:r>
              <a:rPr lang="fr-FR" sz="4000" dirty="0" err="1"/>
              <a:t>detection</a:t>
            </a:r>
            <a:r>
              <a:rPr lang="fr-FR" sz="4000" dirty="0"/>
              <a:t> </a:t>
            </a:r>
          </a:p>
        </p:txBody>
      </p:sp>
      <p:sp>
        <p:nvSpPr>
          <p:cNvPr id="9" name="Google Shape;389;p31">
            <a:extLst>
              <a:ext uri="{FF2B5EF4-FFF2-40B4-BE49-F238E27FC236}">
                <a16:creationId xmlns:a16="http://schemas.microsoft.com/office/drawing/2014/main" id="{6AE10B1D-086B-3434-A995-70E7577C5B8B}"/>
              </a:ext>
            </a:extLst>
          </p:cNvPr>
          <p:cNvSpPr/>
          <p:nvPr/>
        </p:nvSpPr>
        <p:spPr>
          <a:xfrm>
            <a:off x="1256812" y="1862534"/>
            <a:ext cx="1888200" cy="45478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80;p31">
            <a:extLst>
              <a:ext uri="{FF2B5EF4-FFF2-40B4-BE49-F238E27FC236}">
                <a16:creationId xmlns:a16="http://schemas.microsoft.com/office/drawing/2014/main" id="{3B38964C-F58F-D532-3938-1E39171C528E}"/>
              </a:ext>
            </a:extLst>
          </p:cNvPr>
          <p:cNvSpPr txBox="1">
            <a:spLocks/>
          </p:cNvSpPr>
          <p:nvPr/>
        </p:nvSpPr>
        <p:spPr>
          <a:xfrm>
            <a:off x="1050328" y="2001200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Thresholding</a:t>
            </a:r>
            <a:endParaRPr lang="fr-FR" sz="1600" dirty="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6" name="Google Shape;380;p31">
            <a:extLst>
              <a:ext uri="{FF2B5EF4-FFF2-40B4-BE49-F238E27FC236}">
                <a16:creationId xmlns:a16="http://schemas.microsoft.com/office/drawing/2014/main" id="{3FCF15D8-9BDA-DCAB-BA13-E4D166BEDC03}"/>
              </a:ext>
            </a:extLst>
          </p:cNvPr>
          <p:cNvSpPr txBox="1">
            <a:spLocks/>
          </p:cNvSpPr>
          <p:nvPr/>
        </p:nvSpPr>
        <p:spPr>
          <a:xfrm>
            <a:off x="5623043" y="2256144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After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the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removal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of high value pixels</a:t>
            </a:r>
          </a:p>
        </p:txBody>
      </p:sp>
      <p:sp>
        <p:nvSpPr>
          <p:cNvPr id="18" name="Google Shape;389;p31">
            <a:extLst>
              <a:ext uri="{FF2B5EF4-FFF2-40B4-BE49-F238E27FC236}">
                <a16:creationId xmlns:a16="http://schemas.microsoft.com/office/drawing/2014/main" id="{AFF728C5-D31D-2661-7F19-533A74D4BBF7}"/>
              </a:ext>
            </a:extLst>
          </p:cNvPr>
          <p:cNvSpPr/>
          <p:nvPr/>
        </p:nvSpPr>
        <p:spPr>
          <a:xfrm>
            <a:off x="5792506" y="1864233"/>
            <a:ext cx="1962241" cy="7329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80;p31">
            <a:extLst>
              <a:ext uri="{FF2B5EF4-FFF2-40B4-BE49-F238E27FC236}">
                <a16:creationId xmlns:a16="http://schemas.microsoft.com/office/drawing/2014/main" id="{835845B0-7215-1FBE-EEAF-69950448ED02}"/>
              </a:ext>
            </a:extLst>
          </p:cNvPr>
          <p:cNvSpPr txBox="1">
            <a:spLocks/>
          </p:cNvSpPr>
          <p:nvPr/>
        </p:nvSpPr>
        <p:spPr>
          <a:xfrm>
            <a:off x="3351496" y="2888167"/>
            <a:ext cx="1785517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RGB (200,200,200)</a:t>
            </a:r>
          </a:p>
        </p:txBody>
      </p:sp>
      <p:sp>
        <p:nvSpPr>
          <p:cNvPr id="3" name="Google Shape;315;p27">
            <a:extLst>
              <a:ext uri="{FF2B5EF4-FFF2-40B4-BE49-F238E27FC236}">
                <a16:creationId xmlns:a16="http://schemas.microsoft.com/office/drawing/2014/main" id="{7B53B2B5-9E49-005A-960F-C1BED9D9ED60}"/>
              </a:ext>
            </a:extLst>
          </p:cNvPr>
          <p:cNvSpPr txBox="1">
            <a:spLocks/>
          </p:cNvSpPr>
          <p:nvPr/>
        </p:nvSpPr>
        <p:spPr>
          <a:xfrm>
            <a:off x="8447259" y="4734000"/>
            <a:ext cx="29803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8</a:t>
            </a:r>
          </a:p>
        </p:txBody>
      </p:sp>
      <p:pic>
        <p:nvPicPr>
          <p:cNvPr id="6" name="Image 5" descr="Une image contenant Rectangle, Post-it, art, conception&#10;&#10;Description générée automatiquement">
            <a:extLst>
              <a:ext uri="{FF2B5EF4-FFF2-40B4-BE49-F238E27FC236}">
                <a16:creationId xmlns:a16="http://schemas.microsoft.com/office/drawing/2014/main" id="{96414307-AE18-661E-0CB3-742D069F8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12" y="2359200"/>
            <a:ext cx="1711526" cy="2282034"/>
          </a:xfrm>
          <a:prstGeom prst="rect">
            <a:avLst/>
          </a:prstGeom>
        </p:spPr>
      </p:pic>
      <p:cxnSp>
        <p:nvCxnSpPr>
          <p:cNvPr id="7" name="Google Shape;510;p36">
            <a:extLst>
              <a:ext uri="{FF2B5EF4-FFF2-40B4-BE49-F238E27FC236}">
                <a16:creationId xmlns:a16="http://schemas.microsoft.com/office/drawing/2014/main" id="{F43F1238-7FC0-2DE3-694E-5E8AB5C43BAA}"/>
              </a:ext>
            </a:extLst>
          </p:cNvPr>
          <p:cNvCxnSpPr>
            <a:cxnSpLocks/>
          </p:cNvCxnSpPr>
          <p:nvPr/>
        </p:nvCxnSpPr>
        <p:spPr>
          <a:xfrm flipH="1">
            <a:off x="2835965" y="2902313"/>
            <a:ext cx="775252" cy="231826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15" name="Image 14" descr="Une image contenant texte, Rectangle, écriture manuscrite, enveloppe&#10;&#10;Description générée automatiquement">
            <a:extLst>
              <a:ext uri="{FF2B5EF4-FFF2-40B4-BE49-F238E27FC236}">
                <a16:creationId xmlns:a16="http://schemas.microsoft.com/office/drawing/2014/main" id="{540E7DF0-7B53-0C2F-6E21-259E9F4DA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04" b="1697"/>
          <a:stretch/>
        </p:blipFill>
        <p:spPr>
          <a:xfrm>
            <a:off x="6228522" y="2992101"/>
            <a:ext cx="1126435" cy="120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5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B521F-4720-7D64-18BB-DFD4F4C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00" y="973082"/>
            <a:ext cx="5638200" cy="820200"/>
          </a:xfrm>
        </p:spPr>
        <p:txBody>
          <a:bodyPr/>
          <a:lstStyle/>
          <a:p>
            <a:r>
              <a:rPr lang="fr-FR" sz="4000" dirty="0" err="1"/>
              <a:t>Feature</a:t>
            </a:r>
            <a:r>
              <a:rPr lang="fr-FR" sz="4000" dirty="0"/>
              <a:t> #3: data extraction</a:t>
            </a:r>
          </a:p>
        </p:txBody>
      </p:sp>
      <p:sp>
        <p:nvSpPr>
          <p:cNvPr id="9" name="Google Shape;389;p31">
            <a:extLst>
              <a:ext uri="{FF2B5EF4-FFF2-40B4-BE49-F238E27FC236}">
                <a16:creationId xmlns:a16="http://schemas.microsoft.com/office/drawing/2014/main" id="{6AE10B1D-086B-3434-A995-70E7577C5B8B}"/>
              </a:ext>
            </a:extLst>
          </p:cNvPr>
          <p:cNvSpPr/>
          <p:nvPr/>
        </p:nvSpPr>
        <p:spPr>
          <a:xfrm>
            <a:off x="1072122" y="1608667"/>
            <a:ext cx="2410080" cy="8879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80;p31">
            <a:extLst>
              <a:ext uri="{FF2B5EF4-FFF2-40B4-BE49-F238E27FC236}">
                <a16:creationId xmlns:a16="http://schemas.microsoft.com/office/drawing/2014/main" id="{3B38964C-F58F-D532-3938-1E39171C528E}"/>
              </a:ext>
            </a:extLst>
          </p:cNvPr>
          <p:cNvSpPr txBox="1">
            <a:spLocks/>
          </p:cNvSpPr>
          <p:nvPr/>
        </p:nvSpPr>
        <p:spPr>
          <a:xfrm>
            <a:off x="1446725" y="2066071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Division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into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81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individual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sensors</a:t>
            </a:r>
            <a:endParaRPr lang="fr-FR" sz="1600" dirty="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3" name="Google Shape;389;p31">
            <a:extLst>
              <a:ext uri="{FF2B5EF4-FFF2-40B4-BE49-F238E27FC236}">
                <a16:creationId xmlns:a16="http://schemas.microsoft.com/office/drawing/2014/main" id="{9E537334-5CBA-647D-39DC-275618FEC4E9}"/>
              </a:ext>
            </a:extLst>
          </p:cNvPr>
          <p:cNvSpPr/>
          <p:nvPr/>
        </p:nvSpPr>
        <p:spPr>
          <a:xfrm>
            <a:off x="5240860" y="1695945"/>
            <a:ext cx="2566859" cy="71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80;p31">
            <a:extLst>
              <a:ext uri="{FF2B5EF4-FFF2-40B4-BE49-F238E27FC236}">
                <a16:creationId xmlns:a16="http://schemas.microsoft.com/office/drawing/2014/main" id="{3FCF15D8-9BDA-DCAB-BA13-E4D166BEDC03}"/>
              </a:ext>
            </a:extLst>
          </p:cNvPr>
          <p:cNvSpPr txBox="1">
            <a:spLocks/>
          </p:cNvSpPr>
          <p:nvPr/>
        </p:nvSpPr>
        <p:spPr>
          <a:xfrm>
            <a:off x="5506551" y="1925678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One of the 81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sensors</a:t>
            </a:r>
            <a:endParaRPr lang="fr-FR" sz="1600" dirty="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2" name="Image 21" descr="Une image contenant Dessin d’enfant, rouge, art&#10;&#10;Description générée automatiquement">
            <a:extLst>
              <a:ext uri="{FF2B5EF4-FFF2-40B4-BE49-F238E27FC236}">
                <a16:creationId xmlns:a16="http://schemas.microsoft.com/office/drawing/2014/main" id="{CB0ECAD1-EA1E-E355-20B7-2EE51D4F4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92" y="3028621"/>
            <a:ext cx="1243345" cy="1235317"/>
          </a:xfrm>
          <a:prstGeom prst="rect">
            <a:avLst/>
          </a:prstGeom>
        </p:spPr>
      </p:pic>
      <p:sp>
        <p:nvSpPr>
          <p:cNvPr id="3" name="Google Shape;315;p27">
            <a:extLst>
              <a:ext uri="{FF2B5EF4-FFF2-40B4-BE49-F238E27FC236}">
                <a16:creationId xmlns:a16="http://schemas.microsoft.com/office/drawing/2014/main" id="{9FBCC5DB-F72F-78E9-D89D-3F49C66798E9}"/>
              </a:ext>
            </a:extLst>
          </p:cNvPr>
          <p:cNvSpPr txBox="1">
            <a:spLocks/>
          </p:cNvSpPr>
          <p:nvPr/>
        </p:nvSpPr>
        <p:spPr>
          <a:xfrm>
            <a:off x="8447259" y="4734000"/>
            <a:ext cx="29803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9</a:t>
            </a:r>
          </a:p>
        </p:txBody>
      </p:sp>
      <p:pic>
        <p:nvPicPr>
          <p:cNvPr id="20" name="Image 19" descr="Une image contenant motif, Rectangle, carré, vert&#10;&#10;Description générée automatiquement">
            <a:extLst>
              <a:ext uri="{FF2B5EF4-FFF2-40B4-BE49-F238E27FC236}">
                <a16:creationId xmlns:a16="http://schemas.microsoft.com/office/drawing/2014/main" id="{A4B7D1AB-211F-115D-C29D-98E51A2FC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604" r="2147" b="-1"/>
          <a:stretch/>
        </p:blipFill>
        <p:spPr>
          <a:xfrm>
            <a:off x="2081494" y="2948002"/>
            <a:ext cx="1509845" cy="1511369"/>
          </a:xfrm>
          <a:prstGeom prst="rect">
            <a:avLst/>
          </a:prstGeom>
        </p:spPr>
      </p:pic>
      <p:pic>
        <p:nvPicPr>
          <p:cNvPr id="23" name="Image 22" descr="Une image contenant texte, vert, Rectangle&#10;&#10;Description générée automatiquement">
            <a:extLst>
              <a:ext uri="{FF2B5EF4-FFF2-40B4-BE49-F238E27FC236}">
                <a16:creationId xmlns:a16="http://schemas.microsoft.com/office/drawing/2014/main" id="{9E06E09B-2E79-6698-F943-2D92D31AB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89" t="7685" b="7100"/>
          <a:stretch/>
        </p:blipFill>
        <p:spPr>
          <a:xfrm>
            <a:off x="5885218" y="2981558"/>
            <a:ext cx="1108290" cy="1079537"/>
          </a:xfrm>
          <a:prstGeom prst="rect">
            <a:avLst/>
          </a:prstGeom>
        </p:spPr>
      </p:pic>
      <p:pic>
        <p:nvPicPr>
          <p:cNvPr id="25" name="Image 24" descr="Une image contenant texte, capture d’écran, conception&#10;&#10;Description générée automatiquement">
            <a:extLst>
              <a:ext uri="{FF2B5EF4-FFF2-40B4-BE49-F238E27FC236}">
                <a16:creationId xmlns:a16="http://schemas.microsoft.com/office/drawing/2014/main" id="{E8EF7618-63F0-BE0A-75B1-C81426652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10" y="2547772"/>
            <a:ext cx="1164947" cy="207101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9EEEC82-B6E1-3D6C-7035-338B1892E2DA}"/>
              </a:ext>
            </a:extLst>
          </p:cNvPr>
          <p:cNvSpPr/>
          <p:nvPr/>
        </p:nvSpPr>
        <p:spPr>
          <a:xfrm>
            <a:off x="2352261" y="3013155"/>
            <a:ext cx="112643" cy="119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 : courbe vers le bas 27">
            <a:extLst>
              <a:ext uri="{FF2B5EF4-FFF2-40B4-BE49-F238E27FC236}">
                <a16:creationId xmlns:a16="http://schemas.microsoft.com/office/drawing/2014/main" id="{7831AC99-B650-3685-20F7-79AC284BD712}"/>
              </a:ext>
            </a:extLst>
          </p:cNvPr>
          <p:cNvSpPr/>
          <p:nvPr/>
        </p:nvSpPr>
        <p:spPr>
          <a:xfrm>
            <a:off x="2405270" y="2541741"/>
            <a:ext cx="3544955" cy="329547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7ED2B8-5BCA-792D-5E77-AF30870655CB}"/>
              </a:ext>
            </a:extLst>
          </p:cNvPr>
          <p:cNvSpPr/>
          <p:nvPr/>
        </p:nvSpPr>
        <p:spPr>
          <a:xfrm>
            <a:off x="6308035" y="3365613"/>
            <a:ext cx="309344" cy="3317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Google Shape;510;p36">
            <a:extLst>
              <a:ext uri="{FF2B5EF4-FFF2-40B4-BE49-F238E27FC236}">
                <a16:creationId xmlns:a16="http://schemas.microsoft.com/office/drawing/2014/main" id="{9E9F7269-0ADB-8076-C7C9-C1D4743A66ED}"/>
              </a:ext>
            </a:extLst>
          </p:cNvPr>
          <p:cNvCxnSpPr>
            <a:cxnSpLocks/>
          </p:cNvCxnSpPr>
          <p:nvPr/>
        </p:nvCxnSpPr>
        <p:spPr>
          <a:xfrm flipH="1">
            <a:off x="6524289" y="3365613"/>
            <a:ext cx="538217" cy="16587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7" name="Google Shape;380;p31">
            <a:extLst>
              <a:ext uri="{FF2B5EF4-FFF2-40B4-BE49-F238E27FC236}">
                <a16:creationId xmlns:a16="http://schemas.microsoft.com/office/drawing/2014/main" id="{283D0AB6-45D7-8DD1-F41F-4607CF99F515}"/>
              </a:ext>
            </a:extLst>
          </p:cNvPr>
          <p:cNvSpPr txBox="1">
            <a:spLocks/>
          </p:cNvSpPr>
          <p:nvPr/>
        </p:nvSpPr>
        <p:spPr>
          <a:xfrm>
            <a:off x="7040196" y="3357987"/>
            <a:ext cx="2095935" cy="314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Average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RGB values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calculated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in  the center of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this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sensor</a:t>
            </a:r>
            <a:endParaRPr lang="fr-FR" sz="1600" dirty="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  <p:extLst>
      <p:ext uri="{BB962C8B-B14F-4D97-AF65-F5344CB8AC3E}">
        <p14:creationId xmlns:p14="http://schemas.microsoft.com/office/powerpoint/2010/main" val="251014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7" grpId="0"/>
    </p:bldLst>
  </p:timing>
</p:sld>
</file>

<file path=ppt/theme/theme1.xml><?xml version="1.0" encoding="utf-8"?>
<a:theme xmlns:a="http://schemas.openxmlformats.org/drawingml/2006/main" name="Formal Conference Style Presentation by Slidesgo">
  <a:themeElements>
    <a:clrScheme name="Simple Light">
      <a:dk1>
        <a:srgbClr val="D4C8A6"/>
      </a:dk1>
      <a:lt1>
        <a:srgbClr val="040A3D"/>
      </a:lt1>
      <a:dk2>
        <a:srgbClr val="F1ECC8"/>
      </a:dk2>
      <a:lt2>
        <a:srgbClr val="C5DCD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4C8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</Words>
  <Application>Microsoft Office PowerPoint</Application>
  <PresentationFormat>Affichage à l'écran (16:9)</PresentationFormat>
  <Paragraphs>62</Paragraphs>
  <Slides>13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Wingdings</vt:lpstr>
      <vt:lpstr>Arial</vt:lpstr>
      <vt:lpstr>Sorts Mill Goudy</vt:lpstr>
      <vt:lpstr>Raleway</vt:lpstr>
      <vt:lpstr>Formal Conference Style Presentation by Slidesgo</vt:lpstr>
      <vt:lpstr>AI for VOCs detection</vt:lpstr>
      <vt:lpstr>Table of contents</vt:lpstr>
      <vt:lpstr>Volatile organic compounds</vt:lpstr>
      <vt:lpstr>Presentation of the subject</vt:lpstr>
      <vt:lpstr>Feature #1: Image acquisition</vt:lpstr>
      <vt:lpstr>Feature #2: sensor detection</vt:lpstr>
      <vt:lpstr>Feature #2: sensor detection </vt:lpstr>
      <vt:lpstr>Feature #2: sensor detection </vt:lpstr>
      <vt:lpstr>Feature #3: data extraction</vt:lpstr>
      <vt:lpstr>Feature #4: data recording</vt:lpstr>
      <vt:lpstr>Future works</vt:lpstr>
      <vt:lpstr>Conclusion 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Presentation: AI for VOCs detection on smart clothes</dc:title>
  <dc:creator>Maxime Wissocq</dc:creator>
  <cp:lastModifiedBy>Maxime Wissocq</cp:lastModifiedBy>
  <cp:revision>12</cp:revision>
  <dcterms:modified xsi:type="dcterms:W3CDTF">2024-06-27T05:54:58Z</dcterms:modified>
</cp:coreProperties>
</file>